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81" r:id="rId4"/>
    <p:sldId id="267" r:id="rId5"/>
    <p:sldId id="268" r:id="rId6"/>
    <p:sldId id="302" r:id="rId7"/>
    <p:sldId id="301" r:id="rId8"/>
    <p:sldId id="260" r:id="rId9"/>
    <p:sldId id="261" r:id="rId10"/>
    <p:sldId id="303" r:id="rId11"/>
    <p:sldId id="262" r:id="rId12"/>
    <p:sldId id="263" r:id="rId13"/>
    <p:sldId id="272" r:id="rId14"/>
    <p:sldId id="269" r:id="rId15"/>
    <p:sldId id="270" r:id="rId16"/>
    <p:sldId id="271" r:id="rId17"/>
    <p:sldId id="304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5" r:id="rId30"/>
    <p:sldId id="296" r:id="rId31"/>
    <p:sldId id="297" r:id="rId32"/>
    <p:sldId id="298" r:id="rId33"/>
    <p:sldId id="321" r:id="rId34"/>
    <p:sldId id="322" r:id="rId35"/>
    <p:sldId id="323" r:id="rId36"/>
    <p:sldId id="324" r:id="rId37"/>
    <p:sldId id="312" r:id="rId38"/>
    <p:sldId id="320" r:id="rId39"/>
    <p:sldId id="317" r:id="rId40"/>
    <p:sldId id="328" r:id="rId41"/>
    <p:sldId id="325" r:id="rId42"/>
    <p:sldId id="308" r:id="rId43"/>
    <p:sldId id="318" r:id="rId44"/>
    <p:sldId id="319" r:id="rId45"/>
    <p:sldId id="311" r:id="rId46"/>
    <p:sldId id="313" r:id="rId47"/>
    <p:sldId id="314" r:id="rId48"/>
    <p:sldId id="315" r:id="rId49"/>
    <p:sldId id="275" r:id="rId50"/>
    <p:sldId id="274" r:id="rId51"/>
    <p:sldId id="279" r:id="rId52"/>
    <p:sldId id="277" r:id="rId53"/>
    <p:sldId id="332" r:id="rId54"/>
    <p:sldId id="333" r:id="rId55"/>
    <p:sldId id="326" r:id="rId56"/>
    <p:sldId id="327" r:id="rId57"/>
    <p:sldId id="305" r:id="rId58"/>
    <p:sldId id="330" r:id="rId59"/>
    <p:sldId id="331" r:id="rId60"/>
    <p:sldId id="273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F56C2F"/>
    <a:srgbClr val="D9D9D9"/>
    <a:srgbClr val="F9A57F"/>
    <a:srgbClr val="494545"/>
    <a:srgbClr val="2A69A2"/>
    <a:srgbClr val="70A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37038-66D5-4E94-A15D-5123A574B42F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2BB8CF-0C52-4B36-BB23-2C427173D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92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043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8776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692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5296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72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2129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888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161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997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343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565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581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152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639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15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960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083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373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7418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4789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0688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5948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6897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87A3-C00D-49C9-B99C-19B80EE3D497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3599-78B0-47B8-B06C-4A8767ECF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192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87A3-C00D-49C9-B99C-19B80EE3D497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3599-78B0-47B8-B06C-4A8767ECF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48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87A3-C00D-49C9-B99C-19B80EE3D497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3599-78B0-47B8-B06C-4A8767ECF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18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87A3-C00D-49C9-B99C-19B80EE3D497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3599-78B0-47B8-B06C-4A8767ECF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86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87A3-C00D-49C9-B99C-19B80EE3D497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3599-78B0-47B8-B06C-4A8767ECF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85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87A3-C00D-49C9-B99C-19B80EE3D497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3599-78B0-47B8-B06C-4A8767ECF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328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87A3-C00D-49C9-B99C-19B80EE3D497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3599-78B0-47B8-B06C-4A8767ECF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84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87A3-C00D-49C9-B99C-19B80EE3D497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3599-78B0-47B8-B06C-4A8767ECF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765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87A3-C00D-49C9-B99C-19B80EE3D497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3599-78B0-47B8-B06C-4A8767ECF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90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87A3-C00D-49C9-B99C-19B80EE3D497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3599-78B0-47B8-B06C-4A8767ECF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768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87A3-C00D-49C9-B99C-19B80EE3D497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3599-78B0-47B8-B06C-4A8767ECF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712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287A3-C00D-49C9-B99C-19B80EE3D497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83599-78B0-47B8-B06C-4A8767ECF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09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7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7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10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2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3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659"/>
            <a:ext cx="12192002" cy="6857341"/>
            <a:chOff x="0" y="0"/>
            <a:chExt cx="12192002" cy="6852261"/>
          </a:xfrm>
        </p:grpSpPr>
        <p:grpSp>
          <p:nvGrpSpPr>
            <p:cNvPr id="13" name="그룹 12"/>
            <p:cNvGrpSpPr/>
            <p:nvPr/>
          </p:nvGrpSpPr>
          <p:grpSpPr>
            <a:xfrm>
              <a:off x="0" y="0"/>
              <a:ext cx="12192002" cy="6838406"/>
              <a:chOff x="0" y="0"/>
              <a:chExt cx="12192002" cy="6838406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0" y="3396343"/>
                <a:ext cx="12192002" cy="34420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0" y="0"/>
                <a:ext cx="12192002" cy="339634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직사각형 3"/>
            <p:cNvSpPr/>
            <p:nvPr/>
          </p:nvSpPr>
          <p:spPr>
            <a:xfrm>
              <a:off x="0" y="13855"/>
              <a:ext cx="6096000" cy="68384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312421" y="1646196"/>
            <a:ext cx="8271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대전 </a:t>
            </a:r>
            <a:r>
              <a:rPr lang="ko-KR" altLang="en-US" sz="4000" dirty="0" err="1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일자리지원</a:t>
            </a:r>
            <a:r>
              <a:rPr lang="ko-KR" altLang="en-US" sz="4000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포털사이트 구축</a:t>
            </a:r>
            <a:endParaRPr lang="ko-KR" altLang="en-US" sz="4000" dirty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6021" y="3080241"/>
            <a:ext cx="400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Reported by : JOB JAVA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31819" y="3712445"/>
            <a:ext cx="572885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Manager  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강동호</a:t>
            </a:r>
            <a:endParaRPr lang="en-US" altLang="ko-KR" sz="1600" dirty="0" smtClean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Team Member 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정수지 </a:t>
            </a:r>
            <a:r>
              <a:rPr lang="ko-KR" altLang="en-US" sz="1600" dirty="0" err="1" smtClean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주영현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유지은 이나연 </a:t>
            </a:r>
            <a:r>
              <a:rPr lang="ko-KR" altLang="en-US" sz="1600" dirty="0" err="1" smtClean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나기원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박지수</a:t>
            </a:r>
            <a:endParaRPr lang="en-US" altLang="ko-KR" sz="1600" dirty="0" smtClean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451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0" y="659"/>
            <a:ext cx="12192002" cy="6857341"/>
            <a:chOff x="0" y="0"/>
            <a:chExt cx="12192002" cy="6852261"/>
          </a:xfrm>
        </p:grpSpPr>
        <p:grpSp>
          <p:nvGrpSpPr>
            <p:cNvPr id="38" name="그룹 37"/>
            <p:cNvGrpSpPr/>
            <p:nvPr/>
          </p:nvGrpSpPr>
          <p:grpSpPr>
            <a:xfrm>
              <a:off x="0" y="0"/>
              <a:ext cx="12192002" cy="6838406"/>
              <a:chOff x="0" y="0"/>
              <a:chExt cx="12192002" cy="6838406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0" y="3396343"/>
                <a:ext cx="12192002" cy="34420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0" y="0"/>
                <a:ext cx="12192002" cy="339634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0" y="13855"/>
              <a:ext cx="6096000" cy="68384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96" y="1769232"/>
            <a:ext cx="4558478" cy="28964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82471" y="3013502"/>
            <a:ext cx="4355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Impact" panose="020B0806030902050204" pitchFamily="34" charset="0"/>
                <a:ea typeface="나눔고딕 ExtraBold" panose="020D0904000000000000" pitchFamily="50" charset="-127"/>
              </a:rPr>
              <a:t>Project Design</a:t>
            </a:r>
            <a:endParaRPr lang="ko-KR" altLang="en-US" sz="4800" dirty="0">
              <a:latin typeface="Impact" panose="020B0806030902050204" pitchFamily="34" charset="0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82471" y="2529290"/>
            <a:ext cx="216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rPr>
              <a:t>PART 3</a:t>
            </a:r>
            <a:endParaRPr lang="ko-KR" altLang="en-US" sz="32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HY헤드라인M" panose="02030600000101010101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78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0" y="659"/>
            <a:ext cx="12192002" cy="6857341"/>
            <a:chOff x="0" y="0"/>
            <a:chExt cx="12192002" cy="6852261"/>
          </a:xfrm>
        </p:grpSpPr>
        <p:grpSp>
          <p:nvGrpSpPr>
            <p:cNvPr id="51" name="그룹 50"/>
            <p:cNvGrpSpPr/>
            <p:nvPr/>
          </p:nvGrpSpPr>
          <p:grpSpPr>
            <a:xfrm>
              <a:off x="0" y="0"/>
              <a:ext cx="12192002" cy="6838406"/>
              <a:chOff x="0" y="0"/>
              <a:chExt cx="12192002" cy="6838406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0" y="3396343"/>
                <a:ext cx="12192002" cy="34420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0" y="0"/>
                <a:ext cx="12192002" cy="339634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직사각형 51"/>
            <p:cNvSpPr/>
            <p:nvPr/>
          </p:nvSpPr>
          <p:spPr>
            <a:xfrm>
              <a:off x="0" y="13855"/>
              <a:ext cx="6096000" cy="68384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3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프로젝트 설계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9" name="이등변 삼각형 38"/>
          <p:cNvSpPr/>
          <p:nvPr/>
        </p:nvSpPr>
        <p:spPr>
          <a:xfrm rot="16200000">
            <a:off x="9817020" y="2838507"/>
            <a:ext cx="346621" cy="298811"/>
          </a:xfrm>
          <a:prstGeom prst="triangle">
            <a:avLst/>
          </a:prstGeom>
          <a:solidFill>
            <a:srgbClr val="F56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05423" y="1156493"/>
            <a:ext cx="1671656" cy="1155121"/>
            <a:chOff x="5384223" y="1156493"/>
            <a:chExt cx="1671656" cy="1155121"/>
          </a:xfrm>
        </p:grpSpPr>
        <p:sp>
          <p:nvSpPr>
            <p:cNvPr id="9" name="타원 8"/>
            <p:cNvSpPr/>
            <p:nvPr/>
          </p:nvSpPr>
          <p:spPr>
            <a:xfrm>
              <a:off x="5384223" y="1156493"/>
              <a:ext cx="1155121" cy="115512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55569" y="1436562"/>
              <a:ext cx="1600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JAVA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0413639" y="2378432"/>
            <a:ext cx="1287907" cy="1155121"/>
            <a:chOff x="5315785" y="2478717"/>
            <a:chExt cx="1287907" cy="1155121"/>
          </a:xfrm>
          <a:solidFill>
            <a:srgbClr val="F56C2F"/>
          </a:solidFill>
        </p:grpSpPr>
        <p:sp>
          <p:nvSpPr>
            <p:cNvPr id="33" name="타원 32"/>
            <p:cNvSpPr/>
            <p:nvPr/>
          </p:nvSpPr>
          <p:spPr>
            <a:xfrm>
              <a:off x="5384224" y="2478717"/>
              <a:ext cx="1155121" cy="11551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315785" y="2519413"/>
              <a:ext cx="12879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DB</a:t>
              </a:r>
            </a:p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&amp; </a:t>
              </a:r>
            </a:p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Server</a:t>
              </a:r>
              <a:endPara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05423" y="3800941"/>
            <a:ext cx="1645824" cy="1155121"/>
            <a:chOff x="5384224" y="3800941"/>
            <a:chExt cx="1645824" cy="1155121"/>
          </a:xfrm>
        </p:grpSpPr>
        <p:sp>
          <p:nvSpPr>
            <p:cNvPr id="34" name="타원 33"/>
            <p:cNvSpPr/>
            <p:nvPr/>
          </p:nvSpPr>
          <p:spPr>
            <a:xfrm>
              <a:off x="5384224" y="3800941"/>
              <a:ext cx="1155121" cy="115512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429738" y="4121265"/>
              <a:ext cx="1600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VIEW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480033" y="5123165"/>
            <a:ext cx="1155121" cy="1155121"/>
            <a:chOff x="5384224" y="5123165"/>
            <a:chExt cx="1155121" cy="1155121"/>
          </a:xfrm>
          <a:solidFill>
            <a:srgbClr val="F56C2F"/>
          </a:solidFill>
        </p:grpSpPr>
        <p:sp>
          <p:nvSpPr>
            <p:cNvPr id="37" name="타원 36"/>
            <p:cNvSpPr/>
            <p:nvPr/>
          </p:nvSpPr>
          <p:spPr>
            <a:xfrm>
              <a:off x="5384224" y="5123165"/>
              <a:ext cx="1155121" cy="11551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432069" y="5281278"/>
              <a:ext cx="10283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설계도구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&amp;</a:t>
              </a:r>
            </a:p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형상관리</a:t>
              </a:r>
              <a:endPara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346" y="1196121"/>
            <a:ext cx="1780983" cy="80144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89" y="930751"/>
            <a:ext cx="1298520" cy="129852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9" t="29345" r="19679" b="26961"/>
          <a:stretch/>
        </p:blipFill>
        <p:spPr>
          <a:xfrm>
            <a:off x="4215952" y="1315803"/>
            <a:ext cx="1794528" cy="64090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070" y="2378432"/>
            <a:ext cx="1182609" cy="118260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689" y="3817826"/>
            <a:ext cx="2052923" cy="115476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64" y="3964461"/>
            <a:ext cx="985993" cy="82808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13" y="3899351"/>
            <a:ext cx="899484" cy="93891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436" y="3937479"/>
            <a:ext cx="728863" cy="86266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732" y="3916223"/>
            <a:ext cx="798365" cy="90517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346" y="5219987"/>
            <a:ext cx="1663456" cy="107324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921" y="5389576"/>
            <a:ext cx="1994340" cy="738389"/>
          </a:xfrm>
          <a:prstGeom prst="rect">
            <a:avLst/>
          </a:prstGeom>
        </p:spPr>
      </p:pic>
      <p:sp>
        <p:nvSpPr>
          <p:cNvPr id="48" name="이등변 삼각형 47"/>
          <p:cNvSpPr/>
          <p:nvPr/>
        </p:nvSpPr>
        <p:spPr>
          <a:xfrm rot="19800000">
            <a:off x="1855312" y="1546374"/>
            <a:ext cx="346621" cy="298811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48"/>
          <p:cNvSpPr/>
          <p:nvPr/>
        </p:nvSpPr>
        <p:spPr>
          <a:xfrm rot="19800000">
            <a:off x="1855311" y="4223067"/>
            <a:ext cx="346621" cy="298811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/>
          <p:cNvSpPr/>
          <p:nvPr/>
        </p:nvSpPr>
        <p:spPr>
          <a:xfrm rot="16200000">
            <a:off x="9817020" y="5609366"/>
            <a:ext cx="346621" cy="298811"/>
          </a:xfrm>
          <a:prstGeom prst="triangle">
            <a:avLst/>
          </a:prstGeom>
          <a:solidFill>
            <a:srgbClr val="F56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5254" y="2608329"/>
            <a:ext cx="21240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1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659"/>
            <a:ext cx="12192002" cy="6857341"/>
            <a:chOff x="0" y="0"/>
            <a:chExt cx="12192002" cy="6852261"/>
          </a:xfrm>
        </p:grpSpPr>
        <p:grpSp>
          <p:nvGrpSpPr>
            <p:cNvPr id="19" name="그룹 18"/>
            <p:cNvGrpSpPr/>
            <p:nvPr/>
          </p:nvGrpSpPr>
          <p:grpSpPr>
            <a:xfrm>
              <a:off x="0" y="0"/>
              <a:ext cx="12192002" cy="6838406"/>
              <a:chOff x="0" y="0"/>
              <a:chExt cx="12192002" cy="6838406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0" y="3396343"/>
                <a:ext cx="12192002" cy="34420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0" y="0"/>
                <a:ext cx="12192002" cy="339634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0" y="13855"/>
              <a:ext cx="6096000" cy="68384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301605" y="2122584"/>
            <a:ext cx="1684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정의 목록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3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프로젝트 설계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0287000" y="416980"/>
            <a:ext cx="2316752" cy="438423"/>
            <a:chOff x="9708152" y="416980"/>
            <a:chExt cx="2095500" cy="438423"/>
          </a:xfrm>
        </p:grpSpPr>
        <p:sp>
          <p:nvSpPr>
            <p:cNvPr id="33" name="직사각형 32"/>
            <p:cNvSpPr/>
            <p:nvPr/>
          </p:nvSpPr>
          <p:spPr>
            <a:xfrm>
              <a:off x="9708152" y="418886"/>
              <a:ext cx="2095500" cy="436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1161304" y="416980"/>
              <a:ext cx="642348" cy="43651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301605" y="478749"/>
            <a:ext cx="1684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정의 목록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" y="2464977"/>
            <a:ext cx="10679430" cy="40005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95" t="1277" r="386"/>
          <a:stretch/>
        </p:blipFill>
        <p:spPr>
          <a:xfrm>
            <a:off x="369570" y="898525"/>
            <a:ext cx="10679430" cy="209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8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659"/>
            <a:ext cx="12192002" cy="6857341"/>
            <a:chOff x="0" y="0"/>
            <a:chExt cx="12192002" cy="6852261"/>
          </a:xfrm>
        </p:grpSpPr>
        <p:grpSp>
          <p:nvGrpSpPr>
            <p:cNvPr id="19" name="그룹 18"/>
            <p:cNvGrpSpPr/>
            <p:nvPr/>
          </p:nvGrpSpPr>
          <p:grpSpPr>
            <a:xfrm>
              <a:off x="0" y="0"/>
              <a:ext cx="12192002" cy="6838406"/>
              <a:chOff x="0" y="0"/>
              <a:chExt cx="12192002" cy="6838406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0" y="3396343"/>
                <a:ext cx="12192002" cy="34420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0" y="0"/>
                <a:ext cx="12192002" cy="339634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0" y="13855"/>
              <a:ext cx="6096000" cy="68384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301605" y="2122584"/>
            <a:ext cx="1684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정의 목록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3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프로젝트 설계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0287000" y="416980"/>
            <a:ext cx="2316752" cy="438423"/>
            <a:chOff x="9708152" y="416980"/>
            <a:chExt cx="2095500" cy="438423"/>
          </a:xfrm>
        </p:grpSpPr>
        <p:sp>
          <p:nvSpPr>
            <p:cNvPr id="33" name="직사각형 32"/>
            <p:cNvSpPr/>
            <p:nvPr/>
          </p:nvSpPr>
          <p:spPr>
            <a:xfrm>
              <a:off x="9708152" y="418886"/>
              <a:ext cx="2095500" cy="436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1161304" y="416980"/>
              <a:ext cx="642348" cy="43651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713853" y="478749"/>
            <a:ext cx="1684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기능정의서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953840"/>
            <a:ext cx="7505700" cy="441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787" y="2013803"/>
            <a:ext cx="7477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7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659"/>
            <a:ext cx="12192002" cy="6857341"/>
            <a:chOff x="0" y="0"/>
            <a:chExt cx="12192002" cy="6852261"/>
          </a:xfrm>
        </p:grpSpPr>
        <p:grpSp>
          <p:nvGrpSpPr>
            <p:cNvPr id="20" name="그룹 19"/>
            <p:cNvGrpSpPr/>
            <p:nvPr/>
          </p:nvGrpSpPr>
          <p:grpSpPr>
            <a:xfrm>
              <a:off x="0" y="0"/>
              <a:ext cx="12192002" cy="6838406"/>
              <a:chOff x="0" y="0"/>
              <a:chExt cx="12192002" cy="6838406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0" y="3396343"/>
                <a:ext cx="12192002" cy="34420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0" y="0"/>
                <a:ext cx="12192002" cy="339634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0" y="13855"/>
              <a:ext cx="6096000" cy="68384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301605" y="2122584"/>
            <a:ext cx="1684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정의 목록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3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프로젝트 설계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0287000" y="416980"/>
            <a:ext cx="2316752" cy="438423"/>
            <a:chOff x="9708152" y="416980"/>
            <a:chExt cx="2095500" cy="438423"/>
          </a:xfrm>
        </p:grpSpPr>
        <p:sp>
          <p:nvSpPr>
            <p:cNvPr id="33" name="직사각형 32"/>
            <p:cNvSpPr/>
            <p:nvPr/>
          </p:nvSpPr>
          <p:spPr>
            <a:xfrm>
              <a:off x="9708152" y="418886"/>
              <a:ext cx="2095500" cy="436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1161304" y="416980"/>
              <a:ext cx="642348" cy="43651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769235" y="465956"/>
            <a:ext cx="1684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간트차트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4" y="853497"/>
            <a:ext cx="8591550" cy="44196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616" y="3280970"/>
            <a:ext cx="86010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659"/>
            <a:ext cx="12192002" cy="6857341"/>
            <a:chOff x="0" y="0"/>
            <a:chExt cx="12192002" cy="6852261"/>
          </a:xfrm>
        </p:grpSpPr>
        <p:grpSp>
          <p:nvGrpSpPr>
            <p:cNvPr id="18" name="그룹 17"/>
            <p:cNvGrpSpPr/>
            <p:nvPr/>
          </p:nvGrpSpPr>
          <p:grpSpPr>
            <a:xfrm>
              <a:off x="0" y="0"/>
              <a:ext cx="12192002" cy="6838406"/>
              <a:chOff x="0" y="0"/>
              <a:chExt cx="12192002" cy="6838406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0" y="3396343"/>
                <a:ext cx="12192002" cy="34420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0" y="0"/>
                <a:ext cx="12192002" cy="339634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0" y="13855"/>
              <a:ext cx="6096000" cy="68384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301605" y="2122584"/>
            <a:ext cx="1684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정의 목록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3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프로젝트 설계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0287000" y="416980"/>
            <a:ext cx="2316752" cy="438423"/>
            <a:chOff x="9708152" y="416980"/>
            <a:chExt cx="2095500" cy="438423"/>
          </a:xfrm>
        </p:grpSpPr>
        <p:sp>
          <p:nvSpPr>
            <p:cNvPr id="33" name="직사각형 32"/>
            <p:cNvSpPr/>
            <p:nvPr/>
          </p:nvSpPr>
          <p:spPr>
            <a:xfrm>
              <a:off x="9708152" y="418886"/>
              <a:ext cx="2095500" cy="436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1161304" y="416980"/>
              <a:ext cx="642348" cy="43651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769235" y="465956"/>
            <a:ext cx="1684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ERD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80" y="1102283"/>
            <a:ext cx="10216456" cy="530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4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659"/>
            <a:ext cx="12192002" cy="6857341"/>
            <a:chOff x="0" y="0"/>
            <a:chExt cx="12192002" cy="6852261"/>
          </a:xfrm>
        </p:grpSpPr>
        <p:grpSp>
          <p:nvGrpSpPr>
            <p:cNvPr id="22" name="그룹 21"/>
            <p:cNvGrpSpPr/>
            <p:nvPr/>
          </p:nvGrpSpPr>
          <p:grpSpPr>
            <a:xfrm>
              <a:off x="0" y="0"/>
              <a:ext cx="12192002" cy="6838406"/>
              <a:chOff x="0" y="0"/>
              <a:chExt cx="12192002" cy="6838406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0" y="3396343"/>
                <a:ext cx="12192002" cy="34420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0" y="0"/>
                <a:ext cx="12192002" cy="339634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/>
            <p:cNvSpPr/>
            <p:nvPr/>
          </p:nvSpPr>
          <p:spPr>
            <a:xfrm>
              <a:off x="0" y="13855"/>
              <a:ext cx="6096000" cy="68384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301605" y="2122584"/>
            <a:ext cx="1684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정의 목록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3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프로젝트 설계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0287000" y="416980"/>
            <a:ext cx="2316752" cy="438423"/>
            <a:chOff x="9708152" y="416980"/>
            <a:chExt cx="2095500" cy="438423"/>
          </a:xfrm>
        </p:grpSpPr>
        <p:sp>
          <p:nvSpPr>
            <p:cNvPr id="33" name="직사각형 32"/>
            <p:cNvSpPr/>
            <p:nvPr/>
          </p:nvSpPr>
          <p:spPr>
            <a:xfrm>
              <a:off x="9708152" y="418886"/>
              <a:ext cx="2095500" cy="436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1161304" y="416980"/>
              <a:ext cx="642348" cy="43651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603364" y="465956"/>
            <a:ext cx="1684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화면정의서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47" y="853868"/>
            <a:ext cx="5007986" cy="27980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r="8695"/>
          <a:stretch/>
        </p:blipFill>
        <p:spPr>
          <a:xfrm>
            <a:off x="5621674" y="931371"/>
            <a:ext cx="4534697" cy="279066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92" y="3613159"/>
            <a:ext cx="4682158" cy="263025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l="7222" r="4183"/>
          <a:stretch/>
        </p:blipFill>
        <p:spPr>
          <a:xfrm>
            <a:off x="5750166" y="3627014"/>
            <a:ext cx="4351927" cy="276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7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0" y="659"/>
            <a:ext cx="12192002" cy="6857341"/>
            <a:chOff x="0" y="0"/>
            <a:chExt cx="12192002" cy="6852261"/>
          </a:xfrm>
        </p:grpSpPr>
        <p:grpSp>
          <p:nvGrpSpPr>
            <p:cNvPr id="38" name="그룹 37"/>
            <p:cNvGrpSpPr/>
            <p:nvPr/>
          </p:nvGrpSpPr>
          <p:grpSpPr>
            <a:xfrm>
              <a:off x="0" y="0"/>
              <a:ext cx="12192002" cy="6838406"/>
              <a:chOff x="0" y="0"/>
              <a:chExt cx="12192002" cy="6838406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0" y="3396343"/>
                <a:ext cx="12192002" cy="34420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0" y="0"/>
                <a:ext cx="12192002" cy="339634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0" y="13855"/>
              <a:ext cx="6096000" cy="68384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682471" y="3013502"/>
            <a:ext cx="4995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Impact" panose="020B0806030902050204" pitchFamily="34" charset="0"/>
                <a:ea typeface="나눔고딕 ExtraBold" panose="020D0904000000000000" pitchFamily="50" charset="-127"/>
              </a:rPr>
              <a:t>Project I</a:t>
            </a:r>
            <a:r>
              <a:rPr lang="en-US" altLang="ko-KR" sz="4800" dirty="0" smtClean="0">
                <a:latin typeface="Impact" panose="020B0806030902050204" pitchFamily="34" charset="0"/>
              </a:rPr>
              <a:t>mplementation</a:t>
            </a:r>
            <a:endParaRPr lang="en-US" altLang="ko-KR" sz="4800" dirty="0">
              <a:latin typeface="Impact" panose="020B080603090205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82471" y="2529290"/>
            <a:ext cx="216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rPr>
              <a:t>PART 4</a:t>
            </a:r>
            <a:endParaRPr lang="ko-KR" altLang="en-US" sz="32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HY헤드라인M" panose="02030600000101010101" pitchFamily="18" charset="-127"/>
              <a:cs typeface="Segoe UI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t="4559" r="4361" b="248"/>
          <a:stretch/>
        </p:blipFill>
        <p:spPr>
          <a:xfrm>
            <a:off x="1236618" y="1765504"/>
            <a:ext cx="4833257" cy="36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990326" y="45720"/>
            <a:ext cx="3201673" cy="65510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47676"/>
            <a:chOff x="261257" y="455294"/>
            <a:chExt cx="3414675" cy="447676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pic>
        <p:nvPicPr>
          <p:cNvPr id="176" name="그림 17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8797" y="1081484"/>
            <a:ext cx="8276281" cy="528042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955237" y="991677"/>
            <a:ext cx="1030603" cy="365760"/>
          </a:xfrm>
          <a:prstGeom prst="rect">
            <a:avLst/>
          </a:prstGeom>
          <a:noFill/>
          <a:ln w="28575">
            <a:solidFill>
              <a:srgbClr val="F56C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865634" y="5060868"/>
            <a:ext cx="5554069" cy="828848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꺾인 연결선 2"/>
          <p:cNvCxnSpPr>
            <a:stCxn id="16" idx="3"/>
          </p:cNvCxnSpPr>
          <p:nvPr/>
        </p:nvCxnSpPr>
        <p:spPr>
          <a:xfrm flipV="1">
            <a:off x="7419703" y="3944983"/>
            <a:ext cx="2459143" cy="1530309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15" idx="2"/>
          </p:cNvCxnSpPr>
          <p:nvPr/>
        </p:nvCxnSpPr>
        <p:spPr>
          <a:xfrm rot="16200000" flipH="1">
            <a:off x="7806750" y="1021225"/>
            <a:ext cx="1092481" cy="1764903"/>
          </a:xfrm>
          <a:prstGeom prst="bentConnector2">
            <a:avLst/>
          </a:prstGeom>
          <a:ln w="28575">
            <a:solidFill>
              <a:srgbClr val="F56C2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712830" y="1080137"/>
            <a:ext cx="1826359" cy="664082"/>
          </a:xfrm>
          <a:prstGeom prst="roundRect">
            <a:avLst/>
          </a:prstGeom>
          <a:solidFill>
            <a:srgbClr val="F56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109262" y="1213661"/>
            <a:ext cx="2963800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/>
              </a:rPr>
              <a:t>메인 화면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/>
            </a:endParaRPr>
          </a:p>
          <a:p>
            <a:pPr algn="ctr">
              <a:defRPr/>
            </a:pPr>
            <a:endParaRPr lang="en-US" altLang="ko-KR" sz="2000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algn="ctr">
              <a:defRPr/>
            </a:pPr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메인화면에서 로그인 및 회원가입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화면으로 이동이 가능하게 하고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서식 자료실 최신 </a:t>
            </a:r>
            <a:r>
              <a:rPr lang="en-US" altLang="ko-KR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개의 화면에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표시를 했습니다</a:t>
            </a:r>
            <a:r>
              <a:rPr lang="en-US" altLang="ko-KR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메인화면에서 </a:t>
            </a:r>
            <a:r>
              <a:rPr lang="ko-KR" altLang="en-US" sz="1400" dirty="0" err="1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일자리카페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, </a:t>
            </a:r>
            <a:r>
              <a:rPr lang="ko-KR" altLang="en-US" sz="1400" dirty="0" err="1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뉴리더</a:t>
            </a:r>
            <a:endParaRPr lang="ko-KR" altLang="en-US" sz="1400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사업 등 다른 페이지로 편하게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이동할 수 있도록 구현하였습니다</a:t>
            </a:r>
            <a:r>
              <a:rPr lang="en-US" altLang="ko-KR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 </a:t>
            </a: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0342379" y="2490042"/>
            <a:ext cx="146644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9263466" y="2786859"/>
            <a:ext cx="1078913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878846" y="4079357"/>
            <a:ext cx="1655657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9263466" y="4426974"/>
            <a:ext cx="170933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9152618" y="297345"/>
            <a:ext cx="2889895" cy="6197996"/>
          </a:xfrm>
          <a:prstGeom prst="roundRect">
            <a:avLst>
              <a:gd name="adj" fmla="val 5241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1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990326" y="45720"/>
            <a:ext cx="3201673" cy="65510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47676"/>
            <a:chOff x="261257" y="455294"/>
            <a:chExt cx="3414675" cy="447676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pic>
        <p:nvPicPr>
          <p:cNvPr id="185" name="그림 18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246" y="1601740"/>
            <a:ext cx="3807770" cy="4048137"/>
          </a:xfrm>
          <a:prstGeom prst="rect">
            <a:avLst/>
          </a:prstGeom>
        </p:spPr>
      </p:pic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46777" y="1604729"/>
            <a:ext cx="3729515" cy="40798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673855" y="4910736"/>
            <a:ext cx="1550479" cy="365760"/>
          </a:xfrm>
          <a:prstGeom prst="rect">
            <a:avLst/>
          </a:prstGeom>
          <a:noFill/>
          <a:ln w="28575">
            <a:solidFill>
              <a:srgbClr val="F56C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2" idx="0"/>
          </p:cNvCxnSpPr>
          <p:nvPr/>
        </p:nvCxnSpPr>
        <p:spPr>
          <a:xfrm rot="5400000" flipH="1" flipV="1">
            <a:off x="7006349" y="2547416"/>
            <a:ext cx="1806066" cy="2920575"/>
          </a:xfrm>
          <a:prstGeom prst="bentConnector2">
            <a:avLst/>
          </a:prstGeom>
          <a:ln w="28575">
            <a:solidFill>
              <a:srgbClr val="F56C2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10171455" y="2584277"/>
            <a:ext cx="1331620" cy="5196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9404113" y="3211265"/>
            <a:ext cx="197181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9712830" y="1080137"/>
            <a:ext cx="1826359" cy="664082"/>
          </a:xfrm>
          <a:prstGeom prst="roundRect">
            <a:avLst/>
          </a:prstGeom>
          <a:solidFill>
            <a:srgbClr val="F56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262647" y="1614017"/>
            <a:ext cx="2963800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algn="ctr">
              <a:defRPr/>
            </a:pPr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로그인시 로그인 실패 이유를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확인하여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메시지로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보여주고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,</a:t>
            </a:r>
            <a:endParaRPr lang="ko-KR" altLang="en-US" sz="1400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400" dirty="0" err="1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로그인은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400" dirty="0" err="1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시큐리티를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이용하여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로그인 여부를 판단합니다</a:t>
            </a:r>
            <a:r>
              <a:rPr lang="en-US" altLang="ko-KR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 </a:t>
            </a: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486209" y="1134160"/>
            <a:ext cx="1219896" cy="338554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함초롬돋움" panose="020B0604000101010101" pitchFamily="50" charset="-127"/>
              </a:rPr>
              <a:t>화면</a:t>
            </a:r>
            <a:endParaRPr lang="ko-KR" altLang="en-US" sz="1400" dirty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209067" y="1227512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713132" y="1134160"/>
            <a:ext cx="1696465" cy="338554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함초롬돋움" panose="020B0604000101010101" pitchFamily="50" charset="-127"/>
              </a:rPr>
              <a:t>실패 화면</a:t>
            </a:r>
            <a:endParaRPr lang="ko-KR" altLang="en-US" sz="1400" dirty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9152618" y="297345"/>
            <a:ext cx="2889895" cy="6197996"/>
          </a:xfrm>
          <a:prstGeom prst="roundRect">
            <a:avLst>
              <a:gd name="adj" fmla="val 5241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9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659"/>
            <a:ext cx="12192002" cy="6857341"/>
            <a:chOff x="0" y="0"/>
            <a:chExt cx="12192002" cy="6852261"/>
          </a:xfrm>
        </p:grpSpPr>
        <p:grpSp>
          <p:nvGrpSpPr>
            <p:cNvPr id="25" name="그룹 24"/>
            <p:cNvGrpSpPr/>
            <p:nvPr/>
          </p:nvGrpSpPr>
          <p:grpSpPr>
            <a:xfrm>
              <a:off x="0" y="0"/>
              <a:ext cx="12192002" cy="6838406"/>
              <a:chOff x="0" y="0"/>
              <a:chExt cx="12192002" cy="6838406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0" y="3396343"/>
                <a:ext cx="12192002" cy="34420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0" y="0"/>
                <a:ext cx="12192002" cy="339634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>
              <a:off x="0" y="13855"/>
              <a:ext cx="6096000" cy="68384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679095" y="751451"/>
            <a:ext cx="2833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600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</a:t>
            </a:r>
            <a:endParaRPr lang="ko-KR" altLang="en-US" sz="4000" spc="600" dirty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357946" y="1513929"/>
            <a:ext cx="130216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466370" y="2197008"/>
            <a:ext cx="16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rPr>
              <a:t>PART 1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HY헤드라인M" panose="02030600000101010101" pitchFamily="18" charset="-127"/>
              <a:cs typeface="Segoe UI" panose="020B0502040204020203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12717" y="2658673"/>
            <a:ext cx="2879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소개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별 역할 소개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365080" y="2197008"/>
            <a:ext cx="16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rPr>
              <a:t>PART 2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HY헤드라인M" panose="02030600000101010101" pitchFamily="18" charset="-127"/>
              <a:cs typeface="Segoe UI" panose="020B0502040204020203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611427" y="2658673"/>
            <a:ext cx="2879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개요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추진배경 및 추진 목표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263790" y="2197008"/>
            <a:ext cx="16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rPr>
              <a:t>PART 3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HY헤드라인M" panose="02030600000101010101" pitchFamily="18" charset="-127"/>
              <a:cs typeface="Segoe UI" panose="020B0502040204020203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510137" y="2658673"/>
            <a:ext cx="2879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설계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600" dirty="0" smtClean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및 요구사항 소개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573985" y="4097034"/>
            <a:ext cx="16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rPr>
              <a:t>PART 5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HY헤드라인M" panose="02030600000101010101" pitchFamily="18" charset="-127"/>
              <a:cs typeface="Segoe UI" panose="020B0502040204020203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807269" y="4584265"/>
            <a:ext cx="2879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느낀 점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600" dirty="0" smtClean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별 느낀 점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239056" y="4097034"/>
            <a:ext cx="16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rPr>
              <a:t>PART 4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HY헤드라인M" panose="02030600000101010101" pitchFamily="18" charset="-127"/>
              <a:cs typeface="Segoe UI" panose="020B0502040204020203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152555" y="4582633"/>
            <a:ext cx="3508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구현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1600" dirty="0" smtClean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구현 설계 및 기술 시연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3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47676"/>
            <a:chOff x="261257" y="455294"/>
            <a:chExt cx="3414675" cy="447676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cxnSp>
        <p:nvCxnSpPr>
          <p:cNvPr id="116" name="직선 연결선 35"/>
          <p:cNvCxnSpPr/>
          <p:nvPr/>
        </p:nvCxnSpPr>
        <p:spPr>
          <a:xfrm>
            <a:off x="6134100" y="748048"/>
            <a:ext cx="0" cy="159544"/>
          </a:xfrm>
          <a:prstGeom prst="line">
            <a:avLst/>
          </a:prstGeom>
          <a:noFill/>
          <a:ln w="28575" cap="flat" cmpd="sng" algn="ctr">
            <a:solidFill>
              <a:srgbClr val="1F4E79">
                <a:alpha val="100000"/>
              </a:srgbClr>
            </a:solidFill>
            <a:prstDash val="solid"/>
            <a:miter/>
          </a:ln>
        </p:spPr>
      </p:cxnSp>
      <p:grpSp>
        <p:nvGrpSpPr>
          <p:cNvPr id="117" name="그룹 78"/>
          <p:cNvGrpSpPr/>
          <p:nvPr/>
        </p:nvGrpSpPr>
        <p:grpSpPr>
          <a:xfrm>
            <a:off x="535884" y="1395556"/>
            <a:ext cx="2404828" cy="338554"/>
            <a:chOff x="421271" y="1163782"/>
            <a:chExt cx="2404828" cy="338554"/>
          </a:xfrm>
        </p:grpSpPr>
        <p:sp>
          <p:nvSpPr>
            <p:cNvPr id="118" name="직사각형 79"/>
            <p:cNvSpPr/>
            <p:nvPr/>
          </p:nvSpPr>
          <p:spPr>
            <a:xfrm>
              <a:off x="2425700" y="1163782"/>
              <a:ext cx="400399" cy="338554"/>
            </a:xfrm>
            <a:prstGeom prst="rect">
              <a:avLst/>
            </a:prstGeom>
            <a:solidFill>
              <a:srgbClr val="1F4E7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120" name="그룹 81"/>
            <p:cNvGrpSpPr/>
            <p:nvPr/>
          </p:nvGrpSpPr>
          <p:grpSpPr>
            <a:xfrm>
              <a:off x="421271" y="1163782"/>
              <a:ext cx="2404828" cy="338554"/>
              <a:chOff x="1175883" y="883064"/>
              <a:chExt cx="2404828" cy="338554"/>
            </a:xfrm>
          </p:grpSpPr>
          <p:sp>
            <p:nvSpPr>
              <p:cNvPr id="121" name="직사각형 83"/>
              <p:cNvSpPr/>
              <p:nvPr/>
            </p:nvSpPr>
            <p:spPr>
              <a:xfrm>
                <a:off x="1175883" y="883064"/>
                <a:ext cx="2404828" cy="338554"/>
              </a:xfrm>
              <a:prstGeom prst="rect">
                <a:avLst/>
              </a:prstGeom>
              <a:noFill/>
              <a:ln w="38100" cap="flat" cmpd="sng" algn="ctr">
                <a:solidFill>
                  <a:srgbClr val="1F4E79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22" name="TextBox 84"/>
              <p:cNvSpPr txBox="1"/>
              <p:nvPr/>
            </p:nvSpPr>
            <p:spPr>
              <a:xfrm>
                <a:off x="1267194" y="911456"/>
                <a:ext cx="181927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4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 </a:t>
                </a:r>
                <a:r>
                  <a:rPr kumimoji="0" lang="ko-KR" altLang="en-US" sz="1400" b="0" i="0" u="none" strike="noStrike" kern="1200" cap="none" spc="0" normalizeH="0" baseline="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성공 시</a:t>
                </a:r>
                <a:endParaRPr kumimoji="0" lang="ko-KR" altLang="en-US" sz="1400" b="0" i="0" u="none" strike="noStrike" kern="1200" cap="none" spc="0" normalizeH="0" baseline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cxnSp>
        <p:nvCxnSpPr>
          <p:cNvPr id="124" name="직선 연결선 85"/>
          <p:cNvCxnSpPr/>
          <p:nvPr/>
        </p:nvCxnSpPr>
        <p:spPr>
          <a:xfrm>
            <a:off x="609913" y="1486727"/>
            <a:ext cx="0" cy="159544"/>
          </a:xfrm>
          <a:prstGeom prst="line">
            <a:avLst/>
          </a:prstGeom>
          <a:noFill/>
          <a:ln w="28575" cap="flat" cmpd="sng" algn="ctr">
            <a:solidFill>
              <a:srgbClr val="1F4E79">
                <a:alpha val="100000"/>
              </a:srgbClr>
            </a:solidFill>
            <a:prstDash val="solid"/>
            <a:miter/>
          </a:ln>
        </p:spPr>
      </p:cxnSp>
      <p:pic>
        <p:nvPicPr>
          <p:cNvPr id="125" name="그림 1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42264" y="1165180"/>
            <a:ext cx="4727959" cy="3199919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54630" y="4421765"/>
            <a:ext cx="4708909" cy="1959167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1677" y="2005252"/>
            <a:ext cx="4860155" cy="3159413"/>
          </a:xfrm>
          <a:prstGeom prst="rect">
            <a:avLst/>
          </a:prstGeom>
        </p:spPr>
      </p:pic>
      <p:pic>
        <p:nvPicPr>
          <p:cNvPr id="29" name="그림 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609554" y="1432657"/>
            <a:ext cx="277453" cy="277453"/>
          </a:xfrm>
          <a:prstGeom prst="rect">
            <a:avLst/>
          </a:prstGeom>
        </p:spPr>
      </p:pic>
      <p:grpSp>
        <p:nvGrpSpPr>
          <p:cNvPr id="109" name="그룹 27"/>
          <p:cNvGrpSpPr/>
          <p:nvPr/>
        </p:nvGrpSpPr>
        <p:grpSpPr>
          <a:xfrm>
            <a:off x="6060071" y="664055"/>
            <a:ext cx="2404828" cy="338554"/>
            <a:chOff x="421271" y="1163782"/>
            <a:chExt cx="2404828" cy="338554"/>
          </a:xfrm>
        </p:grpSpPr>
        <p:sp>
          <p:nvSpPr>
            <p:cNvPr id="110" name="직사각형 21"/>
            <p:cNvSpPr/>
            <p:nvPr/>
          </p:nvSpPr>
          <p:spPr>
            <a:xfrm>
              <a:off x="2425700" y="1163782"/>
              <a:ext cx="400399" cy="338554"/>
            </a:xfrm>
            <a:prstGeom prst="rect">
              <a:avLst/>
            </a:prstGeom>
            <a:solidFill>
              <a:srgbClr val="1F4E7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111" name="그룹 26"/>
            <p:cNvGrpSpPr/>
            <p:nvPr/>
          </p:nvGrpSpPr>
          <p:grpSpPr>
            <a:xfrm>
              <a:off x="421271" y="1163782"/>
              <a:ext cx="2404828" cy="338554"/>
              <a:chOff x="421271" y="1163782"/>
              <a:chExt cx="2404828" cy="338554"/>
            </a:xfrm>
          </p:grpSpPr>
          <p:sp>
            <p:nvSpPr>
              <p:cNvPr id="113" name="직사각형 11"/>
              <p:cNvSpPr/>
              <p:nvPr/>
            </p:nvSpPr>
            <p:spPr>
              <a:xfrm>
                <a:off x="421271" y="1163782"/>
                <a:ext cx="2404828" cy="338554"/>
              </a:xfrm>
              <a:prstGeom prst="rect">
                <a:avLst/>
              </a:prstGeom>
              <a:noFill/>
              <a:ln w="38100" cap="flat" cmpd="sng" algn="ctr">
                <a:solidFill>
                  <a:srgbClr val="1F4E79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pic>
            <p:nvPicPr>
              <p:cNvPr id="115" name="그림 25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2482855" y="1194332"/>
                <a:ext cx="277453" cy="277453"/>
              </a:xfrm>
              <a:prstGeom prst="rect">
                <a:avLst/>
              </a:prstGeom>
            </p:spPr>
          </p:pic>
        </p:grpSp>
      </p:grpSp>
      <p:sp>
        <p:nvSpPr>
          <p:cNvPr id="30" name="TextBox 84"/>
          <p:cNvSpPr txBox="1"/>
          <p:nvPr/>
        </p:nvSpPr>
        <p:spPr>
          <a:xfrm>
            <a:off x="6134100" y="661775"/>
            <a:ext cx="1819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kumimoji="0" lang="ko-KR" altLang="en-US" sz="1400" b="0" i="0" u="none" strike="noStrike" kern="1200" cap="none" spc="0" normalizeH="0" baseline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실패 시</a:t>
            </a:r>
            <a:endParaRPr kumimoji="0" lang="ko-KR" altLang="en-US" sz="1400" b="0" i="0" u="none" strike="noStrike" kern="1200" cap="none" spc="0" normalizeH="0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73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47676"/>
            <a:chOff x="261257" y="455294"/>
            <a:chExt cx="3414675" cy="447676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grpSp>
        <p:nvGrpSpPr>
          <p:cNvPr id="116" name="그룹 27"/>
          <p:cNvGrpSpPr/>
          <p:nvPr/>
        </p:nvGrpSpPr>
        <p:grpSpPr>
          <a:xfrm>
            <a:off x="940816" y="1150995"/>
            <a:ext cx="2404828" cy="360962"/>
            <a:chOff x="421271" y="1141374"/>
            <a:chExt cx="2404828" cy="360962"/>
          </a:xfrm>
        </p:grpSpPr>
        <p:sp>
          <p:nvSpPr>
            <p:cNvPr id="117" name="직사각형 21"/>
            <p:cNvSpPr/>
            <p:nvPr/>
          </p:nvSpPr>
          <p:spPr>
            <a:xfrm>
              <a:off x="2425700" y="1163782"/>
              <a:ext cx="400399" cy="338554"/>
            </a:xfrm>
            <a:prstGeom prst="rect">
              <a:avLst/>
            </a:prstGeom>
            <a:solidFill>
              <a:srgbClr val="1F4E7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118" name="그룹 26"/>
            <p:cNvGrpSpPr/>
            <p:nvPr/>
          </p:nvGrpSpPr>
          <p:grpSpPr>
            <a:xfrm>
              <a:off x="421271" y="1141374"/>
              <a:ext cx="2404828" cy="360962"/>
              <a:chOff x="421271" y="1141374"/>
              <a:chExt cx="2404828" cy="360962"/>
            </a:xfrm>
          </p:grpSpPr>
          <p:grpSp>
            <p:nvGrpSpPr>
              <p:cNvPr id="119" name="그룹 14"/>
              <p:cNvGrpSpPr/>
              <p:nvPr/>
            </p:nvGrpSpPr>
            <p:grpSpPr>
              <a:xfrm>
                <a:off x="421271" y="1141374"/>
                <a:ext cx="2404828" cy="360962"/>
                <a:chOff x="1175883" y="860656"/>
                <a:chExt cx="2404828" cy="360962"/>
              </a:xfrm>
            </p:grpSpPr>
            <p:sp>
              <p:nvSpPr>
                <p:cNvPr id="120" name="직사각형 11"/>
                <p:cNvSpPr/>
                <p:nvPr/>
              </p:nvSpPr>
              <p:spPr>
                <a:xfrm>
                  <a:off x="1175883" y="883064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21" name="TextBox 12"/>
                <p:cNvSpPr txBox="1"/>
                <p:nvPr/>
              </p:nvSpPr>
              <p:spPr>
                <a:xfrm>
                  <a:off x="1216393" y="860656"/>
                  <a:ext cx="213017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lv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en-US" altLang="ko-KR" sz="1600" b="0" i="0" u="none" strike="noStrike" kern="1200" cap="none" spc="0" normalizeH="0" baseline="0" dirty="0">
                      <a:solidFill>
                        <a:srgbClr val="000000"/>
                      </a:solidFill>
                      <a:latin typeface="+mj-lt"/>
                      <a:ea typeface="나눔고딕 ExtraBold"/>
                    </a:rPr>
                    <a:t>security-context.xml </a:t>
                  </a:r>
                </a:p>
              </p:txBody>
            </p:sp>
          </p:grpSp>
          <p:pic>
            <p:nvPicPr>
              <p:cNvPr id="122" name="그림 2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482855" y="1194332"/>
                <a:ext cx="277453" cy="277453"/>
              </a:xfrm>
              <a:prstGeom prst="rect">
                <a:avLst/>
              </a:prstGeom>
            </p:spPr>
          </p:pic>
        </p:grpSp>
      </p:grpSp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27246" y="437909"/>
            <a:ext cx="8170236" cy="4981575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9972" y="1770062"/>
            <a:ext cx="7313948" cy="4385829"/>
          </a:xfrm>
          <a:prstGeom prst="rect">
            <a:avLst/>
          </a:prstGeom>
        </p:spPr>
      </p:pic>
      <p:cxnSp>
        <p:nvCxnSpPr>
          <p:cNvPr id="125" name="직선 연결선 35"/>
          <p:cNvCxnSpPr/>
          <p:nvPr/>
        </p:nvCxnSpPr>
        <p:spPr>
          <a:xfrm>
            <a:off x="1019175" y="1257300"/>
            <a:ext cx="0" cy="159544"/>
          </a:xfrm>
          <a:prstGeom prst="line">
            <a:avLst/>
          </a:prstGeom>
          <a:noFill/>
          <a:ln w="28575" cap="flat" cmpd="sng" algn="ctr">
            <a:solidFill>
              <a:srgbClr val="1F4E79">
                <a:alpha val="100000"/>
              </a:srgbClr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948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990326" y="45720"/>
            <a:ext cx="3201673" cy="65510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47676"/>
            <a:chOff x="261257" y="455294"/>
            <a:chExt cx="3414675" cy="447676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1395" y="902970"/>
            <a:ext cx="7665558" cy="5482957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55681" y="2233009"/>
            <a:ext cx="2524125" cy="148194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900693" y="2448915"/>
            <a:ext cx="1480808" cy="477907"/>
          </a:xfrm>
          <a:prstGeom prst="rect">
            <a:avLst/>
          </a:prstGeom>
          <a:noFill/>
          <a:ln w="28575">
            <a:solidFill>
              <a:srgbClr val="F56C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67192" y="4748747"/>
            <a:ext cx="985508" cy="350221"/>
          </a:xfrm>
          <a:prstGeom prst="rect">
            <a:avLst/>
          </a:prstGeom>
          <a:noFill/>
          <a:ln w="28575">
            <a:solidFill>
              <a:srgbClr val="F56C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169960" y="5168900"/>
            <a:ext cx="1459439" cy="419100"/>
          </a:xfrm>
          <a:prstGeom prst="rect">
            <a:avLst/>
          </a:prstGeom>
          <a:noFill/>
          <a:ln w="28575">
            <a:solidFill>
              <a:srgbClr val="F56C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꺾인 연결선 2"/>
          <p:cNvCxnSpPr>
            <a:stCxn id="19" idx="3"/>
          </p:cNvCxnSpPr>
          <p:nvPr/>
        </p:nvCxnSpPr>
        <p:spPr>
          <a:xfrm flipV="1">
            <a:off x="6629399" y="3410198"/>
            <a:ext cx="2541984" cy="1968252"/>
          </a:xfrm>
          <a:prstGeom prst="bentConnector3">
            <a:avLst/>
          </a:prstGeom>
          <a:ln w="28575">
            <a:solidFill>
              <a:srgbClr val="F56C2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9275894" y="3556363"/>
            <a:ext cx="25245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497905" y="3878578"/>
            <a:ext cx="219335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9601200" y="1080137"/>
            <a:ext cx="2090057" cy="664082"/>
          </a:xfrm>
          <a:prstGeom prst="roundRect">
            <a:avLst/>
          </a:prstGeom>
          <a:solidFill>
            <a:srgbClr val="F56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171386" y="1642564"/>
            <a:ext cx="294303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sz="2000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algn="ctr">
              <a:defRPr/>
            </a:pPr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아이디 찾기 시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이메일을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입력하여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아이디를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보여주고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비밀번호</a:t>
            </a:r>
            <a:r>
              <a:rPr lang="en-US" altLang="ko-KR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찾기 시 아이디와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이메일이 일치할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경우 임시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비밀번호로 비밀번호를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변경 후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해당 이메일로 임시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비밀번호를 전송했습니다</a:t>
            </a:r>
            <a:r>
              <a:rPr lang="en-US" altLang="ko-KR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.</a:t>
            </a: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504729" y="1227512"/>
            <a:ext cx="2282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</a:t>
            </a: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 찾기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9152618" y="297345"/>
            <a:ext cx="2889895" cy="6197996"/>
          </a:xfrm>
          <a:prstGeom prst="roundRect">
            <a:avLst>
              <a:gd name="adj" fmla="val 5241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4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47676"/>
            <a:chOff x="261257" y="455294"/>
            <a:chExt cx="3414675" cy="447676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09048" y="1170780"/>
            <a:ext cx="6123167" cy="5131594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4252" y="1852216"/>
            <a:ext cx="5272089" cy="4602162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425830" y="1332506"/>
            <a:ext cx="2404828" cy="338554"/>
            <a:chOff x="6060071" y="664055"/>
            <a:chExt cx="2404828" cy="338554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37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39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40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41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42" name="그림 25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38" name="TextBox 84"/>
            <p:cNvSpPr txBox="1"/>
            <p:nvPr/>
          </p:nvSpPr>
          <p:spPr>
            <a:xfrm>
              <a:off x="6134100" y="687175"/>
              <a:ext cx="18192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1200" cap="none" spc="0" normalizeH="0" baseline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아이디 찾기</a:t>
              </a:r>
              <a:endPara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709048" y="702719"/>
            <a:ext cx="2404828" cy="338554"/>
            <a:chOff x="6060071" y="664055"/>
            <a:chExt cx="2404828" cy="338554"/>
          </a:xfrm>
        </p:grpSpPr>
        <p:cxnSp>
          <p:nvCxnSpPr>
            <p:cNvPr id="52" name="직선 연결선 51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53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59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60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61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62" name="그림 25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54" name="TextBox 84"/>
            <p:cNvSpPr txBox="1"/>
            <p:nvPr/>
          </p:nvSpPr>
          <p:spPr>
            <a:xfrm>
              <a:off x="6134100" y="687175"/>
              <a:ext cx="18192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1200" cap="none" spc="0" normalizeH="0" baseline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 찾기</a:t>
              </a:r>
              <a:endPara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203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208" y="1701975"/>
            <a:ext cx="9742486" cy="42612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938349" y="1204525"/>
            <a:ext cx="2404828" cy="338554"/>
            <a:chOff x="6060071" y="664055"/>
            <a:chExt cx="2404828" cy="338554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21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25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26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27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28" name="그림 25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TextBox 84"/>
            <p:cNvSpPr txBox="1"/>
            <p:nvPr/>
          </p:nvSpPr>
          <p:spPr>
            <a:xfrm>
              <a:off x="6134100" y="687175"/>
              <a:ext cx="18192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Mail-context.xml</a:t>
              </a:r>
              <a:endPara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05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990326" y="45720"/>
            <a:ext cx="3201673" cy="65510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47676"/>
            <a:chOff x="261257" y="455294"/>
            <a:chExt cx="3414675" cy="447676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pic>
        <p:nvPicPr>
          <p:cNvPr id="176" name="그림 16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77383" y="1309703"/>
            <a:ext cx="3966766" cy="2918980"/>
          </a:xfrm>
          <a:prstGeom prst="rect">
            <a:avLst/>
          </a:prstGeom>
        </p:spPr>
      </p:pic>
      <p:pic>
        <p:nvPicPr>
          <p:cNvPr id="177" name="그림 16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80187" y="3961139"/>
            <a:ext cx="3994607" cy="2179707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2773" y="1855390"/>
            <a:ext cx="4463850" cy="449659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960635" y="5350536"/>
            <a:ext cx="1459439" cy="790310"/>
          </a:xfrm>
          <a:prstGeom prst="rect">
            <a:avLst/>
          </a:prstGeom>
          <a:noFill/>
          <a:ln w="28575">
            <a:solidFill>
              <a:srgbClr val="F56C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25" idx="0"/>
          </p:cNvCxnSpPr>
          <p:nvPr/>
        </p:nvCxnSpPr>
        <p:spPr>
          <a:xfrm rot="5400000" flipH="1" flipV="1">
            <a:off x="6943914" y="3214969"/>
            <a:ext cx="1882009" cy="2389127"/>
          </a:xfrm>
          <a:prstGeom prst="bentConnector2">
            <a:avLst/>
          </a:prstGeom>
          <a:ln w="28575">
            <a:solidFill>
              <a:srgbClr val="F56C2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9712830" y="1080137"/>
            <a:ext cx="1826359" cy="664082"/>
          </a:xfrm>
          <a:prstGeom prst="roundRect">
            <a:avLst/>
          </a:prstGeom>
          <a:solidFill>
            <a:srgbClr val="F56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139999" y="2269509"/>
            <a:ext cx="308150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회원가입은 약관 동의 및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이메일 </a:t>
            </a:r>
            <a:endParaRPr lang="en-US" altLang="ko-KR" sz="1400" dirty="0" smtClean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인증을 통하여 회원가입 화면으로 </a:t>
            </a:r>
            <a:endParaRPr lang="en-US" altLang="ko-KR" sz="1400" dirty="0" smtClean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이동합니다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이메일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인증은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랜덤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코드를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전송하여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코드 인증을 하여야 합니다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066018" y="1227512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45738" y="1309703"/>
            <a:ext cx="1691062" cy="338554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함초롬돋움" panose="020B0604000101010101" pitchFamily="50" charset="-127"/>
              </a:rPr>
              <a:t>약관 동의 및 인증</a:t>
            </a:r>
            <a:endParaRPr lang="ko-KR" altLang="en-US" sz="1400" dirty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9152618" y="297345"/>
            <a:ext cx="2889895" cy="6197996"/>
          </a:xfrm>
          <a:prstGeom prst="roundRect">
            <a:avLst>
              <a:gd name="adj" fmla="val 5241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9217933" y="3608441"/>
            <a:ext cx="249853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68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47676"/>
            <a:chOff x="261257" y="455294"/>
            <a:chExt cx="3414675" cy="447676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0302" y="1962548"/>
            <a:ext cx="5099051" cy="4351734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220389"/>
            <a:ext cx="5538391" cy="5101828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520302" y="1480303"/>
            <a:ext cx="2404828" cy="338554"/>
            <a:chOff x="6060071" y="664055"/>
            <a:chExt cx="2404828" cy="338554"/>
          </a:xfrm>
        </p:grpSpPr>
        <p:cxnSp>
          <p:nvCxnSpPr>
            <p:cNvPr id="37" name="직선 연결선 36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38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40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41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42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43" name="그림 25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39" name="TextBox 84"/>
            <p:cNvSpPr txBox="1"/>
            <p:nvPr/>
          </p:nvSpPr>
          <p:spPr>
            <a:xfrm>
              <a:off x="6134100" y="687175"/>
              <a:ext cx="18192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1200" cap="none" spc="0" normalizeH="0" baseline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 창 이동</a:t>
              </a:r>
              <a:endPara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080760" y="700583"/>
            <a:ext cx="2404828" cy="338554"/>
            <a:chOff x="6060071" y="664055"/>
            <a:chExt cx="2404828" cy="338554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46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48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49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50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51" name="그림 25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47" name="TextBox 84"/>
            <p:cNvSpPr txBox="1"/>
            <p:nvPr/>
          </p:nvSpPr>
          <p:spPr>
            <a:xfrm>
              <a:off x="6134100" y="687175"/>
              <a:ext cx="18192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1200" cap="none" spc="0" normalizeH="0" baseline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이메일 인증</a:t>
              </a:r>
              <a:endPara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22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990326" y="45720"/>
            <a:ext cx="3201673" cy="65510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47676"/>
            <a:chOff x="261257" y="455294"/>
            <a:chExt cx="3414675" cy="447676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pic>
        <p:nvPicPr>
          <p:cNvPr id="179" name="그림 17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48187" y="1086247"/>
            <a:ext cx="4279106" cy="4685506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6664" y="1696640"/>
            <a:ext cx="3787809" cy="4754562"/>
          </a:xfrm>
          <a:prstGeom prst="rect">
            <a:avLst/>
          </a:prstGeom>
        </p:spPr>
      </p:pic>
      <p:pic>
        <p:nvPicPr>
          <p:cNvPr id="181" name="그림 18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18581" y="3429000"/>
            <a:ext cx="1924447" cy="210498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4706061" y="4711700"/>
            <a:ext cx="3561856" cy="660400"/>
          </a:xfrm>
          <a:prstGeom prst="rect">
            <a:avLst/>
          </a:prstGeom>
          <a:noFill/>
          <a:ln w="28575">
            <a:solidFill>
              <a:srgbClr val="F56C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25" idx="0"/>
          </p:cNvCxnSpPr>
          <p:nvPr/>
        </p:nvCxnSpPr>
        <p:spPr>
          <a:xfrm rot="5400000" flipH="1" flipV="1">
            <a:off x="7437828" y="2197527"/>
            <a:ext cx="1563335" cy="3465013"/>
          </a:xfrm>
          <a:prstGeom prst="bentConnector2">
            <a:avLst/>
          </a:prstGeom>
          <a:ln w="28575">
            <a:solidFill>
              <a:srgbClr val="F56C2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9975715" y="3257731"/>
            <a:ext cx="176193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168871" y="3570583"/>
            <a:ext cx="145713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125622" y="1651317"/>
            <a:ext cx="29638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algn="ctr">
              <a:defRPr/>
            </a:pPr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회원가입 시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아이디 중복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체크 및</a:t>
            </a:r>
            <a:endParaRPr lang="en-US" altLang="ko-KR" sz="1400" dirty="0" smtClean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비밀번호가 일치 해야하며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각 항목에 대하여 정규표현식을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이용하여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유효성 검사를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실시하였습니다</a:t>
            </a:r>
            <a:r>
              <a:rPr lang="en-US" altLang="ko-KR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회원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구분을 통하여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회원가입 시</a:t>
            </a:r>
            <a:endParaRPr lang="ko-KR" altLang="en-US" sz="1400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항목에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맞는 권한을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부여하였습니다</a:t>
            </a:r>
            <a:r>
              <a:rPr lang="en-US" altLang="ko-KR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.</a:t>
            </a: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712830" y="1080137"/>
            <a:ext cx="1826359" cy="664082"/>
          </a:xfrm>
          <a:prstGeom prst="roundRect">
            <a:avLst/>
          </a:prstGeom>
          <a:solidFill>
            <a:srgbClr val="F56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0066018" y="1227512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489547" y="1117328"/>
            <a:ext cx="2404828" cy="338554"/>
            <a:chOff x="6060071" y="664055"/>
            <a:chExt cx="2404828" cy="338554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35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38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39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40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41" name="그림 25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37" name="TextBox 84"/>
            <p:cNvSpPr txBox="1"/>
            <p:nvPr/>
          </p:nvSpPr>
          <p:spPr>
            <a:xfrm>
              <a:off x="6134100" y="687175"/>
              <a:ext cx="18192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1200" cap="none" spc="0" normalizeH="0" baseline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endPara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모서리가 둥근 직사각형 30"/>
          <p:cNvSpPr/>
          <p:nvPr/>
        </p:nvSpPr>
        <p:spPr>
          <a:xfrm>
            <a:off x="9152618" y="297345"/>
            <a:ext cx="2889895" cy="6197996"/>
          </a:xfrm>
          <a:prstGeom prst="roundRect">
            <a:avLst>
              <a:gd name="adj" fmla="val 5241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43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47676"/>
            <a:chOff x="261257" y="455294"/>
            <a:chExt cx="3414675" cy="447676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732" y="1565825"/>
            <a:ext cx="5531283" cy="4994519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39284" y="2729309"/>
            <a:ext cx="5108177" cy="3772296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17854" y="915589"/>
            <a:ext cx="5062933" cy="1226740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425830" y="1082027"/>
            <a:ext cx="2404828" cy="338554"/>
            <a:chOff x="6060071" y="664055"/>
            <a:chExt cx="2404828" cy="338554"/>
          </a:xfrm>
        </p:grpSpPr>
        <p:cxnSp>
          <p:nvCxnSpPr>
            <p:cNvPr id="38" name="직선 연결선 37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39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41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42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43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44" name="그림 25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40" name="TextBox 84"/>
            <p:cNvSpPr txBox="1"/>
            <p:nvPr/>
          </p:nvSpPr>
          <p:spPr>
            <a:xfrm>
              <a:off x="6134100" y="687175"/>
              <a:ext cx="18192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0" i="0" u="none" strike="noStrike" kern="1200" cap="none" spc="0" normalizeH="0" baseline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 </a:t>
              </a:r>
              <a:r>
                <a:rPr kumimoji="0" lang="en-US" altLang="ko-KR" sz="1400" b="0" i="0" u="none" strike="noStrike" kern="1200" cap="none" spc="0" normalizeH="0" baseline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Service</a:t>
              </a:r>
              <a:endPara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12396" y="481897"/>
            <a:ext cx="2404828" cy="338554"/>
            <a:chOff x="6060071" y="664055"/>
            <a:chExt cx="2404828" cy="338554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47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49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50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51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52" name="그림 25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48" name="TextBox 84"/>
            <p:cNvSpPr txBox="1"/>
            <p:nvPr/>
          </p:nvSpPr>
          <p:spPr>
            <a:xfrm>
              <a:off x="6134100" y="687175"/>
              <a:ext cx="18192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 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339284" y="2309717"/>
            <a:ext cx="2404828" cy="338554"/>
            <a:chOff x="6060071" y="664055"/>
            <a:chExt cx="2404828" cy="338554"/>
          </a:xfrm>
        </p:grpSpPr>
        <p:cxnSp>
          <p:nvCxnSpPr>
            <p:cNvPr id="54" name="직선 연결선 53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59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61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62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63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64" name="그림 25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60" name="TextBox 84"/>
            <p:cNvSpPr txBox="1"/>
            <p:nvPr/>
          </p:nvSpPr>
          <p:spPr>
            <a:xfrm>
              <a:off x="6134100" y="687175"/>
              <a:ext cx="18192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 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xml</a:t>
              </a:r>
              <a:endPara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308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990326" y="45720"/>
            <a:ext cx="3201673" cy="65510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47676"/>
            <a:chOff x="261257" y="455294"/>
            <a:chExt cx="3414675" cy="447676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pic>
        <p:nvPicPr>
          <p:cNvPr id="182" name="그림 18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99623" y="426640"/>
            <a:ext cx="4674238" cy="4466827"/>
          </a:xfrm>
          <a:prstGeom prst="rect">
            <a:avLst/>
          </a:prstGeom>
        </p:spPr>
      </p:pic>
      <p:pic>
        <p:nvPicPr>
          <p:cNvPr id="183" name="그림 18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4565" y="2302669"/>
            <a:ext cx="4114403" cy="3919536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712830" y="1080137"/>
            <a:ext cx="1826359" cy="664082"/>
          </a:xfrm>
          <a:prstGeom prst="roundRect">
            <a:avLst/>
          </a:prstGeom>
          <a:solidFill>
            <a:srgbClr val="F56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134583" y="2297590"/>
            <a:ext cx="29638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회원이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직접 작성하여 글쓰기를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가능하게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하며 </a:t>
            </a:r>
            <a:r>
              <a:rPr lang="ko-KR" altLang="en-US" sz="1400" dirty="0" err="1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비로그인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시 글쓰기 버튼이 활성화 되지 않습니다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회원이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작성한 글에서 답변이 있을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경우에만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답변 내용이 보인다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63511" y="1227512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답변 게시판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0304814" y="2899569"/>
            <a:ext cx="1531589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9211505" y="3210900"/>
            <a:ext cx="224498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46036" y="1729942"/>
            <a:ext cx="1691062" cy="338554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함초롬돋움" panose="020B0604000101010101" pitchFamily="50" charset="-127"/>
              </a:rPr>
              <a:t>답변 게시판</a:t>
            </a:r>
            <a:endParaRPr lang="ko-KR" altLang="en-US" sz="1400" dirty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152618" y="297345"/>
            <a:ext cx="2889895" cy="6197996"/>
          </a:xfrm>
          <a:prstGeom prst="roundRect">
            <a:avLst>
              <a:gd name="adj" fmla="val 5241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5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0" y="659"/>
            <a:ext cx="12192002" cy="6857341"/>
            <a:chOff x="0" y="0"/>
            <a:chExt cx="12192002" cy="6852261"/>
          </a:xfrm>
        </p:grpSpPr>
        <p:grpSp>
          <p:nvGrpSpPr>
            <p:cNvPr id="38" name="그룹 37"/>
            <p:cNvGrpSpPr/>
            <p:nvPr/>
          </p:nvGrpSpPr>
          <p:grpSpPr>
            <a:xfrm>
              <a:off x="0" y="0"/>
              <a:ext cx="12192002" cy="6838406"/>
              <a:chOff x="0" y="0"/>
              <a:chExt cx="12192002" cy="6838406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0" y="3396343"/>
                <a:ext cx="12192002" cy="34420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0" y="0"/>
                <a:ext cx="12192002" cy="339634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0" y="13855"/>
              <a:ext cx="6096000" cy="68384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5" r="9536"/>
          <a:stretch/>
        </p:blipFill>
        <p:spPr>
          <a:xfrm>
            <a:off x="973183" y="1795532"/>
            <a:ext cx="5107577" cy="32669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82471" y="3013502"/>
            <a:ext cx="5694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300" dirty="0" smtClean="0">
                <a:latin typeface="Impact" panose="020B0806030902050204" pitchFamily="34" charset="0"/>
                <a:ea typeface="나눔고딕 ExtraBold" panose="020D0904000000000000" pitchFamily="50" charset="-127"/>
              </a:rPr>
              <a:t>Team Introduce</a:t>
            </a:r>
            <a:endParaRPr lang="ko-KR" altLang="en-US" sz="4800" spc="300" dirty="0">
              <a:latin typeface="Impact" panose="020B0806030902050204" pitchFamily="34" charset="0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82471" y="2529290"/>
            <a:ext cx="216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rPr>
              <a:t>PART 1</a:t>
            </a:r>
            <a:endParaRPr lang="ko-KR" altLang="en-US" sz="32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HY헤드라인M" panose="02030600000101010101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47676"/>
            <a:chOff x="261257" y="455294"/>
            <a:chExt cx="3414675" cy="447676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4969" y="1547811"/>
            <a:ext cx="4893469" cy="4962922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34075" y="839390"/>
            <a:ext cx="5472942" cy="3038077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34075" y="4445000"/>
            <a:ext cx="5496138" cy="2075657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384969" y="1088744"/>
            <a:ext cx="2404828" cy="338554"/>
            <a:chOff x="6060071" y="664055"/>
            <a:chExt cx="2404828" cy="338554"/>
          </a:xfrm>
        </p:grpSpPr>
        <p:cxnSp>
          <p:nvCxnSpPr>
            <p:cNvPr id="38" name="직선 연결선 37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39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41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42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43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44" name="그림 25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40" name="TextBox 84"/>
            <p:cNvSpPr txBox="1"/>
            <p:nvPr/>
          </p:nvSpPr>
          <p:spPr>
            <a:xfrm>
              <a:off x="6134100" y="687175"/>
              <a:ext cx="18192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5934075" y="386347"/>
            <a:ext cx="2404828" cy="338554"/>
            <a:chOff x="6060071" y="664055"/>
            <a:chExt cx="2404828" cy="338554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47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49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50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51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52" name="그림 25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48" name="TextBox 84"/>
            <p:cNvSpPr txBox="1"/>
            <p:nvPr/>
          </p:nvSpPr>
          <p:spPr>
            <a:xfrm>
              <a:off x="6134100" y="687175"/>
              <a:ext cx="18192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Service</a:t>
              </a:r>
              <a:endPara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934075" y="4022484"/>
            <a:ext cx="2404828" cy="338554"/>
            <a:chOff x="6060071" y="664055"/>
            <a:chExt cx="2404828" cy="338554"/>
          </a:xfrm>
        </p:grpSpPr>
        <p:cxnSp>
          <p:nvCxnSpPr>
            <p:cNvPr id="54" name="직선 연결선 53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59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61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62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63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64" name="그림 25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60" name="TextBox 84"/>
            <p:cNvSpPr txBox="1"/>
            <p:nvPr/>
          </p:nvSpPr>
          <p:spPr>
            <a:xfrm>
              <a:off x="6134100" y="687175"/>
              <a:ext cx="18192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SQL</a:t>
              </a:r>
              <a:endPara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871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990326" y="45720"/>
            <a:ext cx="3201673" cy="65510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47676"/>
            <a:chOff x="261257" y="455294"/>
            <a:chExt cx="3414675" cy="447676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pic>
        <p:nvPicPr>
          <p:cNvPr id="186" name="그림 19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82578" y="2489856"/>
            <a:ext cx="5078014" cy="3892427"/>
          </a:xfrm>
          <a:prstGeom prst="rect">
            <a:avLst/>
          </a:prstGeom>
        </p:spPr>
      </p:pic>
      <p:pic>
        <p:nvPicPr>
          <p:cNvPr id="185" name="그림 20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7030" y="1480123"/>
            <a:ext cx="4294186" cy="3431425"/>
          </a:xfrm>
          <a:prstGeom prst="rect">
            <a:avLst/>
          </a:prstGeom>
        </p:spPr>
      </p:pic>
      <p:cxnSp>
        <p:nvCxnSpPr>
          <p:cNvPr id="195" name="직선 화살표 연결선 205"/>
          <p:cNvCxnSpPr/>
          <p:nvPr/>
        </p:nvCxnSpPr>
        <p:spPr>
          <a:xfrm rot="5400000">
            <a:off x="6413500" y="2171053"/>
            <a:ext cx="476249" cy="184252"/>
          </a:xfrm>
          <a:prstGeom prst="straightConnector1">
            <a:avLst/>
          </a:prstGeom>
          <a:noFill/>
          <a:ln w="6350" cap="flat" cmpd="sng" algn="ctr">
            <a:solidFill>
              <a:srgbClr val="5B9BD5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33" name="모서리가 둥근 직사각형 32"/>
          <p:cNvSpPr/>
          <p:nvPr/>
        </p:nvSpPr>
        <p:spPr>
          <a:xfrm>
            <a:off x="9712830" y="1080137"/>
            <a:ext cx="1826359" cy="664082"/>
          </a:xfrm>
          <a:prstGeom prst="roundRect">
            <a:avLst/>
          </a:prstGeom>
          <a:solidFill>
            <a:srgbClr val="F56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125708" y="1947661"/>
            <a:ext cx="2963800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직원이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회사에서 생각하는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대표기업 </a:t>
            </a:r>
            <a:r>
              <a:rPr lang="en-US" altLang="ko-KR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10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개를 화면에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표시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10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개 이상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된다고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하면 </a:t>
            </a:r>
            <a:r>
              <a:rPr lang="en-US" altLang="ko-KR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SQL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문에서 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최신 상위 </a:t>
            </a:r>
            <a:r>
              <a:rPr lang="en-US" altLang="ko-KR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10</a:t>
            </a:r>
            <a:r>
              <a:rPr lang="ko-KR" altLang="en-US" sz="1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개만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표시합니다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400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100865" y="1227512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대표기업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712256" y="1069183"/>
            <a:ext cx="1879664" cy="338554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함초롬돋움" panose="020B0604000101010101" pitchFamily="50" charset="-127"/>
              </a:rPr>
              <a:t>직원 추천 대표기업</a:t>
            </a:r>
            <a:endParaRPr lang="ko-KR" altLang="en-US" sz="1400" dirty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901069" y="1632989"/>
            <a:ext cx="2062674" cy="338554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함초롬돋움" panose="020B0604000101010101" pitchFamily="50" charset="-127"/>
              </a:rPr>
              <a:t>대표 기업 창 직원 수정</a:t>
            </a:r>
            <a:endParaRPr lang="ko-KR" altLang="en-US" sz="1400" dirty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870696" y="4105869"/>
            <a:ext cx="3471879" cy="739156"/>
          </a:xfrm>
          <a:prstGeom prst="rect">
            <a:avLst/>
          </a:prstGeom>
          <a:noFill/>
          <a:ln w="28575">
            <a:solidFill>
              <a:srgbClr val="F56C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9220770" y="3572669"/>
            <a:ext cx="171393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41" idx="2"/>
          </p:cNvCxnSpPr>
          <p:nvPr/>
        </p:nvCxnSpPr>
        <p:spPr>
          <a:xfrm rot="5400000" flipH="1" flipV="1">
            <a:off x="7148181" y="2867500"/>
            <a:ext cx="1435980" cy="2519070"/>
          </a:xfrm>
          <a:prstGeom prst="bentConnector4">
            <a:avLst>
              <a:gd name="adj1" fmla="val -15919"/>
              <a:gd name="adj2" fmla="val 84456"/>
            </a:avLst>
          </a:prstGeom>
          <a:ln w="28575">
            <a:solidFill>
              <a:srgbClr val="F56C2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9152618" y="297345"/>
            <a:ext cx="2889895" cy="6197996"/>
          </a:xfrm>
          <a:prstGeom prst="roundRect">
            <a:avLst>
              <a:gd name="adj" fmla="val 5241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91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47676"/>
            <a:chOff x="261257" y="455294"/>
            <a:chExt cx="3414675" cy="447676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1418" y="1508126"/>
            <a:ext cx="5217914" cy="4744640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12248" y="863203"/>
            <a:ext cx="5844381" cy="3038078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97562" y="4524375"/>
            <a:ext cx="5836360" cy="1897062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384969" y="1088744"/>
            <a:ext cx="2404828" cy="338554"/>
            <a:chOff x="6060071" y="664055"/>
            <a:chExt cx="2404828" cy="338554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47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49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50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51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52" name="그림 25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48" name="TextBox 84"/>
            <p:cNvSpPr txBox="1"/>
            <p:nvPr/>
          </p:nvSpPr>
          <p:spPr>
            <a:xfrm>
              <a:off x="6134100" y="687175"/>
              <a:ext cx="18192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934075" y="386347"/>
            <a:ext cx="2404828" cy="338554"/>
            <a:chOff x="6060071" y="664055"/>
            <a:chExt cx="2404828" cy="338554"/>
          </a:xfrm>
        </p:grpSpPr>
        <p:cxnSp>
          <p:nvCxnSpPr>
            <p:cNvPr id="54" name="직선 연결선 53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59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61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62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63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64" name="그림 25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60" name="TextBox 84"/>
            <p:cNvSpPr txBox="1"/>
            <p:nvPr/>
          </p:nvSpPr>
          <p:spPr>
            <a:xfrm>
              <a:off x="6134100" y="687175"/>
              <a:ext cx="18192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Service</a:t>
              </a:r>
              <a:endPara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934075" y="4022484"/>
            <a:ext cx="2404828" cy="338554"/>
            <a:chOff x="6060071" y="664055"/>
            <a:chExt cx="2404828" cy="338554"/>
          </a:xfrm>
        </p:grpSpPr>
        <p:cxnSp>
          <p:nvCxnSpPr>
            <p:cNvPr id="66" name="직선 연결선 65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67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69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70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71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72" name="그림 25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68" name="TextBox 84"/>
            <p:cNvSpPr txBox="1"/>
            <p:nvPr/>
          </p:nvSpPr>
          <p:spPr>
            <a:xfrm>
              <a:off x="6134100" y="687175"/>
              <a:ext cx="18192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SQL</a:t>
              </a:r>
              <a:endPara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47676"/>
            <a:chOff x="261257" y="455294"/>
            <a:chExt cx="3414675" cy="447676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88" y="976241"/>
            <a:ext cx="7537630" cy="517602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990326" y="45720"/>
            <a:ext cx="3201673" cy="65510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9712830" y="1080137"/>
            <a:ext cx="1826359" cy="664082"/>
          </a:xfrm>
          <a:prstGeom prst="roundRect">
            <a:avLst/>
          </a:prstGeom>
          <a:solidFill>
            <a:srgbClr val="F56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071716" y="1227512"/>
            <a:ext cx="1114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신청 관리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49639" y="2212064"/>
            <a:ext cx="29303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목록을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 형태로 보여주고 신청 여부에 따라 신청 버튼이 </a:t>
            </a:r>
            <a:endParaRPr lang="en-US" altLang="ko-KR" sz="14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버튼으로 바뀌는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기능을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4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구현하였습니다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357257" y="1596844"/>
            <a:ext cx="856344" cy="3352526"/>
          </a:xfrm>
          <a:prstGeom prst="rect">
            <a:avLst/>
          </a:prstGeom>
          <a:noFill/>
          <a:ln w="28575">
            <a:solidFill>
              <a:srgbClr val="F56C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꺾인 연결선 31"/>
          <p:cNvCxnSpPr/>
          <p:nvPr/>
        </p:nvCxnSpPr>
        <p:spPr>
          <a:xfrm flipV="1">
            <a:off x="7226303" y="2755900"/>
            <a:ext cx="2277876" cy="419100"/>
          </a:xfrm>
          <a:prstGeom prst="bentConnector3">
            <a:avLst>
              <a:gd name="adj1" fmla="val 50000"/>
            </a:avLst>
          </a:prstGeom>
          <a:ln w="28575">
            <a:solidFill>
              <a:srgbClr val="F56C2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9504179" y="2921842"/>
            <a:ext cx="2230621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9232368" y="3225800"/>
            <a:ext cx="2070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9152618" y="297345"/>
            <a:ext cx="2889895" cy="6197996"/>
          </a:xfrm>
          <a:prstGeom prst="roundRect">
            <a:avLst>
              <a:gd name="adj" fmla="val 5241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65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47676"/>
            <a:chOff x="261257" y="455294"/>
            <a:chExt cx="3414675" cy="447676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8990326" y="45720"/>
            <a:ext cx="3201673" cy="65510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712830" y="1080137"/>
            <a:ext cx="1826359" cy="664082"/>
          </a:xfrm>
          <a:prstGeom prst="roundRect">
            <a:avLst/>
          </a:prstGeom>
          <a:solidFill>
            <a:srgbClr val="F56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996376" y="1227512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신청 </a:t>
            </a: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42723" y="2003233"/>
            <a:ext cx="2930339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신청 완료 버튼을 누르면 입력한 </a:t>
            </a:r>
            <a:endParaRPr lang="en-US" altLang="ko-KR" sz="14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내용을 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Insert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하는 기능을 합니다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 완료 버튼을 누르면 수정한 </a:t>
            </a:r>
            <a:endParaRPr lang="en-US" altLang="ko-KR" sz="14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내용을 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Update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하는 기능을 합니다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신청 취소 버튼을 누르면 등록된 </a:t>
            </a:r>
            <a:endParaRPr lang="en-US" altLang="ko-KR" sz="14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내용을 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Delete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하는 기능을 합니다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7" y="3826809"/>
            <a:ext cx="7817343" cy="235328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40015" y="5722576"/>
            <a:ext cx="1692004" cy="381524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36358" y="1111131"/>
            <a:ext cx="7929947" cy="2349738"/>
            <a:chOff x="870238" y="3656803"/>
            <a:chExt cx="7929947" cy="234973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35" y="3656803"/>
              <a:ext cx="7815650" cy="2349738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870238" y="5571692"/>
              <a:ext cx="1400268" cy="381524"/>
            </a:xfrm>
            <a:prstGeom prst="rect">
              <a:avLst/>
            </a:prstGeom>
            <a:noFill/>
            <a:ln w="28575">
              <a:solidFill>
                <a:srgbClr val="F56C2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꺾인 연결선 31"/>
          <p:cNvCxnSpPr>
            <a:stCxn id="29" idx="3"/>
          </p:cNvCxnSpPr>
          <p:nvPr/>
        </p:nvCxnSpPr>
        <p:spPr>
          <a:xfrm flipV="1">
            <a:off x="2036626" y="2260600"/>
            <a:ext cx="7106097" cy="956182"/>
          </a:xfrm>
          <a:prstGeom prst="bentConnector3">
            <a:avLst>
              <a:gd name="adj1" fmla="val 50000"/>
            </a:avLst>
          </a:prstGeom>
          <a:ln w="28575">
            <a:solidFill>
              <a:srgbClr val="F56C2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 flipV="1">
            <a:off x="2332019" y="3573510"/>
            <a:ext cx="6777240" cy="23592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152618" y="297345"/>
            <a:ext cx="2889895" cy="6197996"/>
          </a:xfrm>
          <a:prstGeom prst="roundRect">
            <a:avLst>
              <a:gd name="adj" fmla="val 5241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22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47676"/>
            <a:chOff x="261257" y="455294"/>
            <a:chExt cx="3414675" cy="447676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015" y="1573272"/>
            <a:ext cx="4795895" cy="281418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4" y="1573272"/>
            <a:ext cx="5765156" cy="4715739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603634" y="1105211"/>
            <a:ext cx="2404828" cy="338554"/>
            <a:chOff x="6060071" y="664055"/>
            <a:chExt cx="2404828" cy="338554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50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52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53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54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59" name="그림 25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51" name="TextBox 84"/>
            <p:cNvSpPr txBox="1"/>
            <p:nvPr/>
          </p:nvSpPr>
          <p:spPr>
            <a:xfrm>
              <a:off x="6134100" y="687175"/>
              <a:ext cx="189371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10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신청여부에</a:t>
              </a:r>
              <a:r>
                <a:rPr lang="ko-KR" altLang="en-US" sz="11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따라 버튼 변경</a:t>
              </a:r>
              <a:endParaRPr kumimoji="0" lang="ko-KR" altLang="en-US" sz="11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6898015" y="1105211"/>
            <a:ext cx="2404828" cy="338554"/>
            <a:chOff x="6060071" y="664055"/>
            <a:chExt cx="2404828" cy="338554"/>
          </a:xfrm>
        </p:grpSpPr>
        <p:cxnSp>
          <p:nvCxnSpPr>
            <p:cNvPr id="61" name="직선 연결선 60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62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64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65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66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67" name="그림 25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63" name="TextBox 84"/>
            <p:cNvSpPr txBox="1"/>
            <p:nvPr/>
          </p:nvSpPr>
          <p:spPr>
            <a:xfrm>
              <a:off x="6134100" y="687175"/>
              <a:ext cx="18192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신청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삭제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수정 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js</a:t>
              </a:r>
              <a:endPara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230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47676"/>
            <a:chOff x="261257" y="455294"/>
            <a:chExt cx="3414675" cy="447676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39" y="1589728"/>
            <a:ext cx="6548363" cy="405424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59" y="1470033"/>
            <a:ext cx="3527646" cy="4694958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459839" y="1147995"/>
            <a:ext cx="2404828" cy="338554"/>
            <a:chOff x="6060071" y="664055"/>
            <a:chExt cx="2404828" cy="338554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42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44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45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46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47" name="그림 25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43" name="TextBox 84"/>
            <p:cNvSpPr txBox="1"/>
            <p:nvPr/>
          </p:nvSpPr>
          <p:spPr>
            <a:xfrm>
              <a:off x="6134100" y="687175"/>
              <a:ext cx="181927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0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신청</a:t>
              </a:r>
              <a:r>
                <a:rPr lang="en-US" altLang="ko-KR" sz="10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0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삭제</a:t>
              </a:r>
              <a:r>
                <a:rPr lang="en-US" altLang="ko-KR" sz="10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0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수정 </a:t>
              </a:r>
              <a:r>
                <a:rPr lang="en-US" altLang="ko-KR" sz="10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kumimoji="0" lang="ko-KR" altLang="en-US" sz="105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269459" y="1001838"/>
            <a:ext cx="2404828" cy="338554"/>
            <a:chOff x="6060071" y="664055"/>
            <a:chExt cx="2404828" cy="338554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50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52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53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54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59" name="그림 25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51" name="TextBox 84"/>
            <p:cNvSpPr txBox="1"/>
            <p:nvPr/>
          </p:nvSpPr>
          <p:spPr>
            <a:xfrm>
              <a:off x="6134100" y="687175"/>
              <a:ext cx="18192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신청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삭제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수정 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Query</a:t>
              </a:r>
              <a:endPara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63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4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990326" y="45720"/>
            <a:ext cx="3201673" cy="65510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79309208" descr="EMB0000291018b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8" t="11855" r="36299" b="5505"/>
          <a:stretch>
            <a:fillRect/>
          </a:stretch>
        </p:blipFill>
        <p:spPr bwMode="auto">
          <a:xfrm>
            <a:off x="261257" y="1253810"/>
            <a:ext cx="4213020" cy="477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9142724" y="1962693"/>
            <a:ext cx="288262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첨부파일을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 개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업로드 하여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구직 등록할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 있는 페이지를 만들었습니다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중복 파일을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업로드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하였을 때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이름이 겹치지않게 카운트하여 저장되도록 코드를 구현하고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업로드 한 파일들은 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실제 </a:t>
            </a:r>
            <a:endParaRPr lang="en-US" altLang="ko-KR" sz="14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저장경로에서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 관리가 가능하도록 했습니다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9712830" y="1080137"/>
            <a:ext cx="1826359" cy="664082"/>
          </a:xfrm>
          <a:prstGeom prst="roundRect">
            <a:avLst/>
          </a:prstGeom>
          <a:solidFill>
            <a:srgbClr val="F56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715046" y="1227512"/>
            <a:ext cx="1827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 파일 </a:t>
            </a:r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업로드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05080" y="4694642"/>
            <a:ext cx="2125373" cy="918530"/>
          </a:xfrm>
          <a:prstGeom prst="rect">
            <a:avLst/>
          </a:prstGeom>
          <a:noFill/>
          <a:ln w="28575">
            <a:solidFill>
              <a:srgbClr val="F56C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513069" y="945328"/>
            <a:ext cx="1709393" cy="338554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함초롬돋움" panose="020B0604000101010101" pitchFamily="50" charset="-127"/>
              </a:rPr>
              <a:t>다중 파일 업로드</a:t>
            </a:r>
            <a:endParaRPr lang="ko-KR" altLang="en-US" sz="1400" dirty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233470" y="2328069"/>
            <a:ext cx="2666793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9233470" y="2670969"/>
            <a:ext cx="194253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9152618" y="297345"/>
            <a:ext cx="2889895" cy="6197996"/>
          </a:xfrm>
          <a:prstGeom prst="roundRect">
            <a:avLst>
              <a:gd name="adj" fmla="val 5241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848" y="3935425"/>
            <a:ext cx="4591050" cy="25908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5005689" y="4518911"/>
            <a:ext cx="3074336" cy="1184354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꺾인 연결선 35"/>
          <p:cNvCxnSpPr>
            <a:stCxn id="35" idx="3"/>
          </p:cNvCxnSpPr>
          <p:nvPr/>
        </p:nvCxnSpPr>
        <p:spPr>
          <a:xfrm flipV="1">
            <a:off x="8080025" y="5102444"/>
            <a:ext cx="1119617" cy="864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763794" y="4874237"/>
            <a:ext cx="77539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9216807" y="5229018"/>
            <a:ext cx="2309319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576" y="1996812"/>
            <a:ext cx="2946711" cy="1650868"/>
          </a:xfrm>
          <a:prstGeom prst="rect">
            <a:avLst/>
          </a:prstGeom>
        </p:spPr>
      </p:pic>
      <p:cxnSp>
        <p:nvCxnSpPr>
          <p:cNvPr id="32" name="꺾인 연결선 31"/>
          <p:cNvCxnSpPr>
            <a:stCxn id="29" idx="0"/>
            <a:endCxn id="26" idx="0"/>
          </p:cNvCxnSpPr>
          <p:nvPr/>
        </p:nvCxnSpPr>
        <p:spPr>
          <a:xfrm rot="5400000" flipH="1" flipV="1">
            <a:off x="5109927" y="-779466"/>
            <a:ext cx="2731949" cy="8216269"/>
          </a:xfrm>
          <a:prstGeom prst="bentConnector3">
            <a:avLst>
              <a:gd name="adj1" fmla="val 105499"/>
            </a:avLst>
          </a:prstGeom>
          <a:ln w="28575">
            <a:solidFill>
              <a:srgbClr val="F56C2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5015133" y="2669590"/>
            <a:ext cx="2143554" cy="755122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꺾인 연결선 39"/>
          <p:cNvCxnSpPr/>
          <p:nvPr/>
        </p:nvCxnSpPr>
        <p:spPr>
          <a:xfrm>
            <a:off x="7179657" y="3010492"/>
            <a:ext cx="2019985" cy="50631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0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4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990326" y="45720"/>
            <a:ext cx="3201673" cy="65510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142724" y="1962693"/>
            <a:ext cx="2882624" cy="1988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첨부파일을 클릭하면 연결된 컨트롤러로 파일을 다운로드 할 수 있게 게시판을 만들었습니다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다운로드 시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브라우저 별로 파일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한글 깨짐을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방지하기 위해 코드 구현 하였습니다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9622081" y="1079200"/>
            <a:ext cx="1938162" cy="664082"/>
          </a:xfrm>
          <a:prstGeom prst="roundRect">
            <a:avLst/>
          </a:prstGeom>
          <a:solidFill>
            <a:srgbClr val="F56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569087" y="1226575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 </a:t>
            </a:r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다운로드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288" y="1397718"/>
            <a:ext cx="6392364" cy="466082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589401" y="5117374"/>
            <a:ext cx="2086531" cy="499655"/>
          </a:xfrm>
          <a:prstGeom prst="rect">
            <a:avLst/>
          </a:prstGeom>
          <a:noFill/>
          <a:ln w="28575">
            <a:solidFill>
              <a:srgbClr val="F56C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628244" y="1097066"/>
            <a:ext cx="1879664" cy="338554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함초롬돋움" panose="020B0604000101010101" pitchFamily="50" charset="-127"/>
              </a:rPr>
              <a:t>다중 파일 다운로드</a:t>
            </a:r>
            <a:endParaRPr lang="ko-KR" altLang="en-US" sz="1400" dirty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2" name="꺾인 연결선 31"/>
          <p:cNvCxnSpPr>
            <a:stCxn id="29" idx="3"/>
          </p:cNvCxnSpPr>
          <p:nvPr/>
        </p:nvCxnSpPr>
        <p:spPr>
          <a:xfrm flipV="1">
            <a:off x="3675932" y="2514600"/>
            <a:ext cx="5569668" cy="2852602"/>
          </a:xfrm>
          <a:prstGeom prst="bentConnector3">
            <a:avLst>
              <a:gd name="adj1" fmla="val 50000"/>
            </a:avLst>
          </a:prstGeom>
          <a:ln w="28575">
            <a:solidFill>
              <a:srgbClr val="F56C2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9245600" y="2340769"/>
            <a:ext cx="12446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9766300" y="2658269"/>
            <a:ext cx="13335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9245600" y="3293269"/>
            <a:ext cx="2654663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9245600" y="3610769"/>
            <a:ext cx="2654663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9152618" y="297345"/>
            <a:ext cx="2889895" cy="6197996"/>
          </a:xfrm>
          <a:prstGeom prst="roundRect">
            <a:avLst>
              <a:gd name="adj" fmla="val 5241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61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4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1295011" y="1112012"/>
            <a:ext cx="2404828" cy="338554"/>
            <a:chOff x="6060071" y="664055"/>
            <a:chExt cx="2404828" cy="338554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37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39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49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50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51" name="그림 25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38" name="TextBox 84"/>
            <p:cNvSpPr txBox="1"/>
            <p:nvPr/>
          </p:nvSpPr>
          <p:spPr>
            <a:xfrm>
              <a:off x="6134100" y="687175"/>
              <a:ext cx="181927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0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다중 파일 업로드</a:t>
              </a:r>
              <a:endParaRPr kumimoji="0" lang="ko-KR" altLang="en-US" sz="105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8730629" y="1062262"/>
            <a:ext cx="2404828" cy="338554"/>
            <a:chOff x="6060071" y="664055"/>
            <a:chExt cx="2404828" cy="338554"/>
          </a:xfrm>
        </p:grpSpPr>
        <p:cxnSp>
          <p:nvCxnSpPr>
            <p:cNvPr id="53" name="직선 연결선 52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54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59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60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61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62" name="그림 25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58" name="TextBox 84"/>
            <p:cNvSpPr txBox="1"/>
            <p:nvPr/>
          </p:nvSpPr>
          <p:spPr>
            <a:xfrm>
              <a:off x="6134100" y="687175"/>
              <a:ext cx="181927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0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다중 파일 </a:t>
              </a:r>
              <a:r>
                <a:rPr lang="en-US" altLang="ko-KR" sz="10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</a:t>
              </a:r>
              <a:r>
                <a:rPr lang="en-US" altLang="ko-KR" sz="10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uery</a:t>
              </a:r>
              <a:endParaRPr kumimoji="0" lang="ko-KR" altLang="en-US" sz="105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27" y="1563472"/>
            <a:ext cx="4423834" cy="46103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820" y="1563472"/>
            <a:ext cx="3425381" cy="4132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786" y="1563472"/>
            <a:ext cx="3166973" cy="2987422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5264858" y="1092813"/>
            <a:ext cx="2404828" cy="338554"/>
            <a:chOff x="6060071" y="664055"/>
            <a:chExt cx="2404828" cy="338554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40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42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43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44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45" name="그림 25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41" name="TextBox 84"/>
            <p:cNvSpPr txBox="1"/>
            <p:nvPr/>
          </p:nvSpPr>
          <p:spPr>
            <a:xfrm>
              <a:off x="6134100" y="687175"/>
              <a:ext cx="181927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0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다중 파일 수정</a:t>
              </a:r>
              <a:r>
                <a:rPr lang="en-US" altLang="ko-KR" sz="10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0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삭제</a:t>
              </a:r>
              <a:endParaRPr kumimoji="0" lang="ko-KR" altLang="en-US" sz="105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305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0" y="659"/>
            <a:ext cx="12192002" cy="6857341"/>
            <a:chOff x="0" y="0"/>
            <a:chExt cx="12192002" cy="6852261"/>
          </a:xfrm>
        </p:grpSpPr>
        <p:grpSp>
          <p:nvGrpSpPr>
            <p:cNvPr id="37" name="그룹 36"/>
            <p:cNvGrpSpPr/>
            <p:nvPr/>
          </p:nvGrpSpPr>
          <p:grpSpPr>
            <a:xfrm>
              <a:off x="0" y="0"/>
              <a:ext cx="12192002" cy="6838406"/>
              <a:chOff x="0" y="0"/>
              <a:chExt cx="12192002" cy="6838406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0" y="3396343"/>
                <a:ext cx="12192002" cy="34420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0" y="0"/>
                <a:ext cx="12192002" cy="339634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0" y="13855"/>
              <a:ext cx="6096000" cy="68384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직사각형 78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711327" y="5382603"/>
            <a:ext cx="1974784" cy="38457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1257" y="455294"/>
            <a:ext cx="3681865" cy="461665"/>
            <a:chOff x="261257" y="455294"/>
            <a:chExt cx="3681865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1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3445" y="516849"/>
              <a:ext cx="2879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609601" y="1062436"/>
            <a:ext cx="4724400" cy="2608152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29" y="1479365"/>
            <a:ext cx="1030209" cy="1030209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969007" y="1329250"/>
            <a:ext cx="1496340" cy="149634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711327" y="2568997"/>
            <a:ext cx="1974784" cy="38457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284914" y="2575609"/>
            <a:ext cx="94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강동호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6649" y="2959004"/>
            <a:ext cx="2332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Project</a:t>
            </a:r>
            <a:r>
              <a:rPr lang="en-US" altLang="ko-KR" sz="1600" dirty="0" smtClean="0"/>
              <a:t> 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Manager</a:t>
            </a:r>
            <a:endParaRPr lang="ko-KR" altLang="en-US" sz="1600" dirty="0"/>
          </a:p>
        </p:txBody>
      </p:sp>
      <p:sp>
        <p:nvSpPr>
          <p:cNvPr id="38" name="타원 37"/>
          <p:cNvSpPr/>
          <p:nvPr/>
        </p:nvSpPr>
        <p:spPr>
          <a:xfrm>
            <a:off x="6801772" y="1329250"/>
            <a:ext cx="1496340" cy="149634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594052" y="2568997"/>
            <a:ext cx="1974784" cy="38457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7167639" y="2575609"/>
            <a:ext cx="94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정수지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801772" y="4138639"/>
            <a:ext cx="1496340" cy="149634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6594052" y="5378386"/>
            <a:ext cx="1974784" cy="38457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7167639" y="5384998"/>
            <a:ext cx="94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유지은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935800" y="4138639"/>
            <a:ext cx="1496340" cy="149634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260102" y="5384998"/>
            <a:ext cx="94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주영현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306" y="4318928"/>
            <a:ext cx="1029757" cy="102975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44" y="4360544"/>
            <a:ext cx="1010047" cy="10100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776" y="1500587"/>
            <a:ext cx="1022842" cy="1022842"/>
          </a:xfrm>
          <a:prstGeom prst="rect">
            <a:avLst/>
          </a:prstGeom>
        </p:spPr>
      </p:pic>
      <p:sp>
        <p:nvSpPr>
          <p:cNvPr id="67" name="모서리가 둥근 직사각형 66"/>
          <p:cNvSpPr/>
          <p:nvPr/>
        </p:nvSpPr>
        <p:spPr>
          <a:xfrm>
            <a:off x="6442366" y="1062436"/>
            <a:ext cx="4724400" cy="2608152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09601" y="3833803"/>
            <a:ext cx="4724400" cy="2608152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6442366" y="3833803"/>
            <a:ext cx="4724400" cy="2608152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1078642" y="5786258"/>
            <a:ext cx="135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Cafe Dream</a:t>
            </a:r>
            <a:endParaRPr lang="ko-KR" alt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6940776" y="5835218"/>
            <a:ext cx="1331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New Leader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2918560" y="1032674"/>
            <a:ext cx="21551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기능</a:t>
            </a:r>
            <a:endParaRPr lang="en-US" altLang="ko-KR" sz="1600" dirty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 기능 </a:t>
            </a:r>
            <a:endParaRPr lang="en-US" altLang="ko-KR" sz="1600" dirty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답변 게시판 구현</a:t>
            </a:r>
            <a:endParaRPr lang="en-US" altLang="ko-KR" sz="1600" dirty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이메일 기능</a:t>
            </a:r>
            <a:endParaRPr lang="en-US" altLang="ko-KR" sz="1600" dirty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 게시판 구현</a:t>
            </a:r>
            <a:endParaRPr lang="en-US" altLang="ko-KR" sz="1600" dirty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 업로드 기능</a:t>
            </a:r>
            <a:endParaRPr lang="en-US" altLang="ko-KR" sz="1600" dirty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관리자페이지 구현</a:t>
            </a:r>
            <a:endParaRPr lang="ko-KR" altLang="en-US" sz="1600" dirty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73193" y="2960241"/>
            <a:ext cx="135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Cafe Dream</a:t>
            </a:r>
            <a:endParaRPr lang="ko-KR" alt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2918560" y="3930009"/>
            <a:ext cx="22757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장바구니 기능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페이징</a:t>
            </a: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검색기능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 기능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일자리 카페 </a:t>
            </a:r>
            <a:r>
              <a:rPr lang="ko-KR" altLang="en-US" sz="1600" dirty="0" err="1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꿈터</a:t>
            </a:r>
            <a:endParaRPr lang="ko-KR" altLang="en-US" sz="1600" dirty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전반적인 </a:t>
            </a: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구현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644478" y="1397016"/>
            <a:ext cx="2508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 업로드</a:t>
            </a:r>
            <a:r>
              <a:rPr lang="en-US" altLang="ko-KR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다운로드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 기능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신청</a:t>
            </a:r>
            <a:r>
              <a:rPr lang="en-US" altLang="ko-KR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승인 관리 기능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일자리 카페 </a:t>
            </a:r>
            <a:r>
              <a:rPr lang="ko-KR" altLang="en-US" sz="1600" dirty="0" err="1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꿈터</a:t>
            </a:r>
            <a:endParaRPr lang="en-US" altLang="ko-KR" sz="1600" dirty="0" smtClean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전반적인 </a:t>
            </a: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구현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71560" y="516849"/>
            <a:ext cx="2879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</a:rPr>
              <a:t>팀원 소개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657518" y="3930009"/>
            <a:ext cx="26609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</a:t>
            </a:r>
            <a:r>
              <a:rPr lang="en-US" altLang="ko-KR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 err="1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페이징</a:t>
            </a: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권한 별 </a:t>
            </a: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신청</a:t>
            </a:r>
            <a:r>
              <a:rPr lang="en-US" altLang="ko-KR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승인</a:t>
            </a:r>
            <a:r>
              <a:rPr lang="en-US" altLang="ko-KR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 게시판 구현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 다운로드 기능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청년 </a:t>
            </a:r>
            <a:r>
              <a:rPr lang="ko-KR" altLang="en-US" sz="1600" dirty="0" err="1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뉴리더</a:t>
            </a: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전반적인</a:t>
            </a:r>
            <a:endParaRPr lang="en-US" altLang="ko-KR" sz="1600" dirty="0" smtClean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</a:t>
            </a: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68698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4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32" y="1376198"/>
            <a:ext cx="5199135" cy="4836695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1641635" y="915593"/>
            <a:ext cx="2404828" cy="338554"/>
            <a:chOff x="6060071" y="664055"/>
            <a:chExt cx="2404828" cy="338554"/>
          </a:xfrm>
        </p:grpSpPr>
        <p:cxnSp>
          <p:nvCxnSpPr>
            <p:cNvPr id="53" name="직선 연결선 52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54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59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60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61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62" name="그림 25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58" name="TextBox 84"/>
            <p:cNvSpPr txBox="1"/>
            <p:nvPr/>
          </p:nvSpPr>
          <p:spPr>
            <a:xfrm>
              <a:off x="6134100" y="687175"/>
              <a:ext cx="181927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0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파일 다운로드</a:t>
              </a:r>
              <a:endParaRPr kumimoji="0" lang="ko-KR" altLang="en-US" sz="105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236" y="3054939"/>
            <a:ext cx="6056753" cy="1002849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7591198" y="2565621"/>
            <a:ext cx="2404828" cy="338554"/>
            <a:chOff x="6060071" y="664055"/>
            <a:chExt cx="2404828" cy="338554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40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42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43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44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45" name="그림 25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41" name="TextBox 84"/>
            <p:cNvSpPr txBox="1"/>
            <p:nvPr/>
          </p:nvSpPr>
          <p:spPr>
            <a:xfrm>
              <a:off x="6134100" y="687175"/>
              <a:ext cx="181927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0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파일 다운로드 </a:t>
              </a:r>
              <a:r>
                <a:rPr lang="en-US" altLang="ko-KR" sz="10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JSP</a:t>
              </a:r>
              <a:endParaRPr kumimoji="0" lang="ko-KR" altLang="en-US" sz="105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38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4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990326" y="45720"/>
            <a:ext cx="3201673" cy="65510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2724" y="2091069"/>
            <a:ext cx="28826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게시판에서 </a:t>
            </a:r>
            <a:r>
              <a:rPr lang="ko-KR" altLang="en-US" sz="1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상담사로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로그인하였을 시에만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관리에 삭제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담기 버튼이 뜨도록 하여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채용정보를 </a:t>
            </a:r>
            <a:r>
              <a:rPr lang="ko-KR" altLang="en-US" sz="1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상담사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페이지에 일자리매칭페이지로 바로 이어지도록 했습니다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담기 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클릭할 시 </a:t>
            </a:r>
            <a:r>
              <a:rPr lang="ko-KR" altLang="en-US" sz="1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상담사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페이지에 장바구니로 채용정보가 담기도록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endParaRPr lang="en-US" altLang="ko-KR" sz="14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 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클릭할 시 </a:t>
            </a:r>
            <a:r>
              <a:rPr lang="ko-KR" altLang="en-US" sz="1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상담사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페이지에 담긴 채용정보가 사라지도록 구현</a:t>
            </a:r>
            <a:endParaRPr lang="en-US" altLang="ko-KR" sz="14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20119104" descr="EMB00003d7435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8" t="27054" r="18427"/>
          <a:stretch>
            <a:fillRect/>
          </a:stretch>
        </p:blipFill>
        <p:spPr bwMode="auto">
          <a:xfrm>
            <a:off x="954819" y="1021079"/>
            <a:ext cx="7418244" cy="456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7815021" y="1896126"/>
            <a:ext cx="558042" cy="2558308"/>
          </a:xfrm>
          <a:prstGeom prst="rect">
            <a:avLst/>
          </a:prstGeom>
          <a:noFill/>
          <a:ln w="28575">
            <a:solidFill>
              <a:srgbClr val="F56C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9712830" y="1080137"/>
            <a:ext cx="1826359" cy="664082"/>
          </a:xfrm>
          <a:prstGeom prst="roundRect">
            <a:avLst/>
          </a:prstGeom>
          <a:solidFill>
            <a:srgbClr val="F56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103774" y="1227512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장바구니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9" name="꺾인 연결선 18"/>
          <p:cNvCxnSpPr/>
          <p:nvPr/>
        </p:nvCxnSpPr>
        <p:spPr>
          <a:xfrm>
            <a:off x="8373063" y="3396343"/>
            <a:ext cx="859837" cy="807357"/>
          </a:xfrm>
          <a:prstGeom prst="bentConnector3">
            <a:avLst>
              <a:gd name="adj1" fmla="val 50000"/>
            </a:avLst>
          </a:prstGeom>
          <a:ln w="28575">
            <a:solidFill>
              <a:srgbClr val="F56C2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9152618" y="297345"/>
            <a:ext cx="2889895" cy="6197996"/>
          </a:xfrm>
          <a:prstGeom prst="roundRect">
            <a:avLst>
              <a:gd name="adj" fmla="val 5241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3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4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990326" y="45720"/>
            <a:ext cx="3201673" cy="65510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2724" y="1962693"/>
            <a:ext cx="2882624" cy="3927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서치바에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제목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내용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제목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내용별로 키워드에 맞게 검색할 수 있게 기능을 만들었습니다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 시 해당 조건에 맞는 </a:t>
            </a:r>
            <a:r>
              <a:rPr lang="ko-KR" altLang="en-US" sz="1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게시글을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찾아 화면에 보여주도록 설정되었습니다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sz="1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페이징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 블록에 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페이지가 보여지게 되어있고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 페이지 당 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</a:t>
            </a:r>
            <a:r>
              <a:rPr lang="ko-KR" altLang="en-US" sz="1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게시글이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존재하게 하였습니다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4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20119104" descr="EMB00003d7435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8" t="27054" r="18427"/>
          <a:stretch>
            <a:fillRect/>
          </a:stretch>
        </p:blipFill>
        <p:spPr bwMode="auto">
          <a:xfrm>
            <a:off x="954819" y="1021079"/>
            <a:ext cx="7418244" cy="456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208226" y="4673600"/>
            <a:ext cx="3149031" cy="355600"/>
          </a:xfrm>
          <a:prstGeom prst="rect">
            <a:avLst/>
          </a:prstGeom>
          <a:noFill/>
          <a:ln w="28575">
            <a:solidFill>
              <a:srgbClr val="F56C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9712830" y="1080137"/>
            <a:ext cx="1826359" cy="664082"/>
          </a:xfrm>
          <a:prstGeom prst="roundRect">
            <a:avLst/>
          </a:prstGeom>
          <a:solidFill>
            <a:srgbClr val="F56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888171" y="1227512"/>
            <a:ext cx="1481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 </a:t>
            </a: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페이징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7" name="꺾인 연결선 26"/>
          <p:cNvCxnSpPr>
            <a:stCxn id="23" idx="3"/>
          </p:cNvCxnSpPr>
          <p:nvPr/>
        </p:nvCxnSpPr>
        <p:spPr>
          <a:xfrm>
            <a:off x="6357257" y="4851400"/>
            <a:ext cx="2785464" cy="655945"/>
          </a:xfrm>
          <a:prstGeom prst="bentConnector3">
            <a:avLst>
              <a:gd name="adj1" fmla="val 50000"/>
            </a:avLst>
          </a:prstGeom>
          <a:ln w="28575">
            <a:solidFill>
              <a:srgbClr val="F56C2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208225" y="5125821"/>
            <a:ext cx="3149031" cy="381524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꺾인 연결선 28"/>
          <p:cNvCxnSpPr>
            <a:stCxn id="28" idx="1"/>
          </p:cNvCxnSpPr>
          <p:nvPr/>
        </p:nvCxnSpPr>
        <p:spPr>
          <a:xfrm rot="10800000" flipH="1">
            <a:off x="3208225" y="2159001"/>
            <a:ext cx="5967958" cy="3157583"/>
          </a:xfrm>
          <a:prstGeom prst="bentConnector3">
            <a:avLst>
              <a:gd name="adj1" fmla="val -383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9152618" y="297345"/>
            <a:ext cx="2889895" cy="6197996"/>
          </a:xfrm>
          <a:prstGeom prst="roundRect">
            <a:avLst>
              <a:gd name="adj" fmla="val 5241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78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4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472097" y="834246"/>
            <a:ext cx="2404828" cy="338554"/>
            <a:chOff x="421271" y="1163782"/>
            <a:chExt cx="2404828" cy="338554"/>
          </a:xfrm>
        </p:grpSpPr>
        <p:grpSp>
          <p:nvGrpSpPr>
            <p:cNvPr id="24" name="그룹 23"/>
            <p:cNvGrpSpPr/>
            <p:nvPr/>
          </p:nvGrpSpPr>
          <p:grpSpPr>
            <a:xfrm>
              <a:off x="421271" y="1163782"/>
              <a:ext cx="2404828" cy="338554"/>
              <a:chOff x="421271" y="1163782"/>
              <a:chExt cx="2404828" cy="338554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grpSp>
            <p:nvGrpSpPr>
              <p:cNvPr id="27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28" name="그룹 27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30" name="직사각형 29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j-lt"/>
                    </a:endParaRPr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1267194" y="911456"/>
                    <a:ext cx="181927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100" dirty="0" smtClean="0">
                        <a:latin typeface="+mj-lt"/>
                      </a:rPr>
                      <a:t>장바구니 </a:t>
                    </a:r>
                    <a:r>
                      <a:rPr lang="en-US" altLang="ko-KR" sz="1100" dirty="0" smtClean="0">
                        <a:latin typeface="+mj-lt"/>
                      </a:rPr>
                      <a:t>Controller</a:t>
                    </a:r>
                    <a:endParaRPr lang="ko-KR" altLang="en-US" sz="1100" dirty="0">
                      <a:latin typeface="+mj-lt"/>
                    </a:endParaRPr>
                  </a:p>
                </p:txBody>
              </p:sp>
            </p:grpSp>
            <p:pic>
              <p:nvPicPr>
                <p:cNvPr id="29" name="그림 2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5" name="직선 연결선 24"/>
            <p:cNvCxnSpPr/>
            <p:nvPr/>
          </p:nvCxnSpPr>
          <p:spPr>
            <a:xfrm>
              <a:off x="495300" y="1247775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9138630" y="358716"/>
            <a:ext cx="2404828" cy="338554"/>
            <a:chOff x="5471278" y="516849"/>
            <a:chExt cx="2404828" cy="338554"/>
          </a:xfrm>
        </p:grpSpPr>
        <p:grpSp>
          <p:nvGrpSpPr>
            <p:cNvPr id="33" name="그룹 32"/>
            <p:cNvGrpSpPr/>
            <p:nvPr/>
          </p:nvGrpSpPr>
          <p:grpSpPr>
            <a:xfrm>
              <a:off x="5471278" y="516849"/>
              <a:ext cx="2404828" cy="338554"/>
              <a:chOff x="421271" y="1163782"/>
              <a:chExt cx="2404828" cy="338554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37" name="그룹 36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39" name="직사각형 38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j-lt"/>
                    </a:endParaRP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267194" y="911456"/>
                    <a:ext cx="181927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100" dirty="0">
                        <a:latin typeface="+mn-ea"/>
                      </a:rPr>
                      <a:t>장바구니 </a:t>
                    </a:r>
                    <a:r>
                      <a:rPr lang="en-US" altLang="ko-KR" sz="1100" dirty="0" smtClean="0">
                        <a:latin typeface="+mn-ea"/>
                      </a:rPr>
                      <a:t>Service</a:t>
                    </a:r>
                    <a:endParaRPr lang="ko-KR" altLang="en-US" sz="1100" dirty="0">
                      <a:latin typeface="+mn-ea"/>
                    </a:endParaRPr>
                  </a:p>
                </p:txBody>
              </p:sp>
            </p:grpSp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4" name="직선 연결선 33"/>
            <p:cNvCxnSpPr/>
            <p:nvPr/>
          </p:nvCxnSpPr>
          <p:spPr>
            <a:xfrm>
              <a:off x="5545307" y="608020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3472097" y="4165152"/>
            <a:ext cx="2404828" cy="338554"/>
            <a:chOff x="421271" y="4480857"/>
            <a:chExt cx="2404828" cy="338554"/>
          </a:xfrm>
        </p:grpSpPr>
        <p:grpSp>
          <p:nvGrpSpPr>
            <p:cNvPr id="42" name="그룹 41"/>
            <p:cNvGrpSpPr/>
            <p:nvPr/>
          </p:nvGrpSpPr>
          <p:grpSpPr>
            <a:xfrm>
              <a:off x="421271" y="4480857"/>
              <a:ext cx="2404828" cy="338554"/>
              <a:chOff x="421271" y="1163782"/>
              <a:chExt cx="2404828" cy="338554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grpSp>
            <p:nvGrpSpPr>
              <p:cNvPr id="45" name="그룹 44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46" name="그룹 45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48" name="직사각형 47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j-lt"/>
                    </a:endParaRP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1267194" y="911456"/>
                    <a:ext cx="181927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100" dirty="0">
                        <a:latin typeface="+mj-ea"/>
                        <a:ea typeface="+mj-ea"/>
                      </a:rPr>
                      <a:t>장바구니 </a:t>
                    </a:r>
                    <a:r>
                      <a:rPr lang="en-US" altLang="ko-KR" sz="1100" dirty="0" smtClean="0">
                        <a:latin typeface="+mj-ea"/>
                        <a:ea typeface="+mj-ea"/>
                      </a:rPr>
                      <a:t>XML</a:t>
                    </a:r>
                    <a:endParaRPr lang="ko-KR" altLang="en-US" sz="1100" dirty="0">
                      <a:latin typeface="+mj-ea"/>
                      <a:ea typeface="+mj-ea"/>
                    </a:endParaRPr>
                  </a:p>
                </p:txBody>
              </p:sp>
            </p:grpSp>
            <p:pic>
              <p:nvPicPr>
                <p:cNvPr id="47" name="그림 46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43" name="직선 연결선 42"/>
            <p:cNvCxnSpPr/>
            <p:nvPr/>
          </p:nvCxnSpPr>
          <p:spPr>
            <a:xfrm>
              <a:off x="495300" y="4572028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9138630" y="4660905"/>
            <a:ext cx="2404828" cy="338554"/>
            <a:chOff x="421271" y="4480857"/>
            <a:chExt cx="2404828" cy="338554"/>
          </a:xfrm>
        </p:grpSpPr>
        <p:grpSp>
          <p:nvGrpSpPr>
            <p:cNvPr id="51" name="그룹 50"/>
            <p:cNvGrpSpPr/>
            <p:nvPr/>
          </p:nvGrpSpPr>
          <p:grpSpPr>
            <a:xfrm>
              <a:off x="421271" y="4480857"/>
              <a:ext cx="2404828" cy="338554"/>
              <a:chOff x="421271" y="1163782"/>
              <a:chExt cx="2404828" cy="338554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grpSp>
            <p:nvGrpSpPr>
              <p:cNvPr id="54" name="그룹 53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59" name="그룹 58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61" name="직사각형 60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j-lt"/>
                    </a:endParaRP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267194" y="911456"/>
                    <a:ext cx="181927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100" dirty="0" smtClean="0">
                        <a:latin typeface="+mn-ea"/>
                      </a:rPr>
                      <a:t>장바구니 </a:t>
                    </a:r>
                    <a:r>
                      <a:rPr lang="en-US" altLang="ko-KR" sz="1100" dirty="0" smtClean="0">
                        <a:latin typeface="+mn-ea"/>
                      </a:rPr>
                      <a:t>JSP</a:t>
                    </a:r>
                    <a:endParaRPr lang="ko-KR" altLang="en-US" sz="1100" dirty="0">
                      <a:latin typeface="+mn-ea"/>
                    </a:endParaRPr>
                  </a:p>
                </p:txBody>
              </p:sp>
            </p:grpSp>
            <p:pic>
              <p:nvPicPr>
                <p:cNvPr id="60" name="그림 59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52" name="직선 연결선 51"/>
            <p:cNvCxnSpPr/>
            <p:nvPr/>
          </p:nvCxnSpPr>
          <p:spPr>
            <a:xfrm>
              <a:off x="495300" y="4572028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_x420138832" descr="EMB00003d7435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5" t="13596" r="23232" b="30058"/>
          <a:stretch>
            <a:fillRect/>
          </a:stretch>
        </p:blipFill>
        <p:spPr bwMode="auto">
          <a:xfrm>
            <a:off x="444500" y="1275895"/>
            <a:ext cx="5432425" cy="281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_x298055152" descr="EMB00003d74359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8" t="12453" r="37695" b="31526"/>
          <a:stretch>
            <a:fillRect/>
          </a:stretch>
        </p:blipFill>
        <p:spPr bwMode="auto">
          <a:xfrm>
            <a:off x="6375507" y="847484"/>
            <a:ext cx="5167951" cy="371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_x298040824" descr="EMB00003d7435a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2" t="18481" r="41313" b="48622"/>
          <a:stretch>
            <a:fillRect/>
          </a:stretch>
        </p:blipFill>
        <p:spPr bwMode="auto">
          <a:xfrm>
            <a:off x="444500" y="4576092"/>
            <a:ext cx="5432425" cy="180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_x420130336" descr="EMB00003d7435a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9" t="24440" r="8504" b="35501"/>
          <a:stretch>
            <a:fillRect/>
          </a:stretch>
        </p:blipFill>
        <p:spPr bwMode="auto">
          <a:xfrm>
            <a:off x="6375506" y="5090630"/>
            <a:ext cx="5167951" cy="141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8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4531465" y="564323"/>
            <a:ext cx="2100765" cy="338554"/>
            <a:chOff x="421271" y="1163782"/>
            <a:chExt cx="2404828" cy="338554"/>
          </a:xfrm>
        </p:grpSpPr>
        <p:grpSp>
          <p:nvGrpSpPr>
            <p:cNvPr id="68" name="그룹 67"/>
            <p:cNvGrpSpPr/>
            <p:nvPr/>
          </p:nvGrpSpPr>
          <p:grpSpPr>
            <a:xfrm>
              <a:off x="421271" y="1163782"/>
              <a:ext cx="2404828" cy="338554"/>
              <a:chOff x="421271" y="1163782"/>
              <a:chExt cx="2404828" cy="338554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+mn-ea"/>
                </a:endParaRPr>
              </a:p>
            </p:txBody>
          </p:sp>
          <p:grpSp>
            <p:nvGrpSpPr>
              <p:cNvPr id="71" name="그룹 70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72" name="그룹 71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74" name="직사각형 73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1267194" y="911456"/>
                    <a:ext cx="1819274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 err="1" smtClean="0">
                        <a:latin typeface="+mn-ea"/>
                      </a:rPr>
                      <a:t>SearchCriteria</a:t>
                    </a:r>
                    <a:r>
                      <a:rPr lang="ko-KR" altLang="en-US" sz="1200" dirty="0" smtClean="0">
                        <a:latin typeface="+mn-ea"/>
                      </a:rPr>
                      <a:t> </a:t>
                    </a:r>
                    <a:r>
                      <a:rPr lang="en-US" altLang="ko-KR" sz="1200" dirty="0" smtClean="0">
                        <a:latin typeface="+mn-ea"/>
                      </a:rPr>
                      <a:t>VO</a:t>
                    </a:r>
                    <a:endParaRPr lang="ko-KR" altLang="en-US" sz="1200" dirty="0">
                      <a:latin typeface="+mn-ea"/>
                    </a:endParaRPr>
                  </a:p>
                </p:txBody>
              </p:sp>
            </p:grpSp>
            <p:pic>
              <p:nvPicPr>
                <p:cNvPr id="73" name="그림 7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69" name="직선 연결선 68"/>
            <p:cNvCxnSpPr/>
            <p:nvPr/>
          </p:nvCxnSpPr>
          <p:spPr>
            <a:xfrm>
              <a:off x="495300" y="1247775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_x299581440" descr="EMB00003d7435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" t="32317" r="86203" b="43344"/>
          <a:stretch>
            <a:fillRect/>
          </a:stretch>
        </p:blipFill>
        <p:spPr bwMode="auto">
          <a:xfrm>
            <a:off x="482182" y="2576731"/>
            <a:ext cx="1740694" cy="234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그룹 78"/>
          <p:cNvGrpSpPr/>
          <p:nvPr/>
        </p:nvGrpSpPr>
        <p:grpSpPr>
          <a:xfrm>
            <a:off x="506699" y="2102081"/>
            <a:ext cx="1716177" cy="338554"/>
            <a:chOff x="421271" y="1163782"/>
            <a:chExt cx="2404828" cy="338554"/>
          </a:xfrm>
        </p:grpSpPr>
        <p:grpSp>
          <p:nvGrpSpPr>
            <p:cNvPr id="80" name="그룹 79"/>
            <p:cNvGrpSpPr/>
            <p:nvPr/>
          </p:nvGrpSpPr>
          <p:grpSpPr>
            <a:xfrm>
              <a:off x="421271" y="1163782"/>
              <a:ext cx="2404828" cy="338554"/>
              <a:chOff x="421271" y="1163782"/>
              <a:chExt cx="2404828" cy="338554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+mn-ea"/>
                </a:endParaRPr>
              </a:p>
            </p:txBody>
          </p:sp>
          <p:grpSp>
            <p:nvGrpSpPr>
              <p:cNvPr id="83" name="그룹 82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84" name="그룹 83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86" name="직사각형 85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1249914" y="911456"/>
                    <a:ext cx="203796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 err="1" smtClean="0">
                        <a:latin typeface="+mn-ea"/>
                      </a:rPr>
                      <a:t>SearchCriteria</a:t>
                    </a:r>
                    <a:r>
                      <a:rPr lang="en-US" altLang="ko-KR" sz="1200" dirty="0" smtClean="0">
                        <a:latin typeface="+mn-ea"/>
                      </a:rPr>
                      <a:t> VO</a:t>
                    </a:r>
                    <a:endParaRPr lang="ko-KR" altLang="en-US" sz="1200" dirty="0">
                      <a:latin typeface="+mn-ea"/>
                    </a:endParaRPr>
                  </a:p>
                </p:txBody>
              </p:sp>
            </p:grpSp>
            <p:pic>
              <p:nvPicPr>
                <p:cNvPr id="85" name="그림 84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81" name="직선 연결선 80"/>
            <p:cNvCxnSpPr/>
            <p:nvPr/>
          </p:nvCxnSpPr>
          <p:spPr>
            <a:xfrm>
              <a:off x="495300" y="1247775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룹 87"/>
          <p:cNvGrpSpPr/>
          <p:nvPr/>
        </p:nvGrpSpPr>
        <p:grpSpPr>
          <a:xfrm>
            <a:off x="4515668" y="3488320"/>
            <a:ext cx="2100765" cy="338554"/>
            <a:chOff x="421271" y="1163782"/>
            <a:chExt cx="2404828" cy="338554"/>
          </a:xfrm>
        </p:grpSpPr>
        <p:grpSp>
          <p:nvGrpSpPr>
            <p:cNvPr id="89" name="그룹 88"/>
            <p:cNvGrpSpPr/>
            <p:nvPr/>
          </p:nvGrpSpPr>
          <p:grpSpPr>
            <a:xfrm>
              <a:off x="421271" y="1163782"/>
              <a:ext cx="2404828" cy="338554"/>
              <a:chOff x="421271" y="1163782"/>
              <a:chExt cx="2404828" cy="338554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+mn-ea"/>
                </a:endParaRPr>
              </a:p>
            </p:txBody>
          </p:sp>
          <p:grpSp>
            <p:nvGrpSpPr>
              <p:cNvPr id="92" name="그룹 91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93" name="그룹 92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95" name="직사각형 94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1267194" y="911456"/>
                    <a:ext cx="1819274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 err="1" smtClean="0">
                        <a:latin typeface="+mn-ea"/>
                      </a:rPr>
                      <a:t>SearchCriteria</a:t>
                    </a:r>
                    <a:r>
                      <a:rPr lang="ko-KR" altLang="en-US" sz="1200" dirty="0" smtClean="0">
                        <a:latin typeface="+mn-ea"/>
                      </a:rPr>
                      <a:t> </a:t>
                    </a:r>
                    <a:r>
                      <a:rPr lang="en-US" altLang="ko-KR" sz="1200" dirty="0" smtClean="0">
                        <a:latin typeface="+mn-ea"/>
                      </a:rPr>
                      <a:t>XML</a:t>
                    </a:r>
                    <a:endParaRPr lang="ko-KR" altLang="en-US" sz="1200" dirty="0">
                      <a:latin typeface="+mn-ea"/>
                    </a:endParaRPr>
                  </a:p>
                </p:txBody>
              </p:sp>
            </p:grpSp>
            <p:pic>
              <p:nvPicPr>
                <p:cNvPr id="94" name="그림 9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90" name="직선 연결선 89"/>
            <p:cNvCxnSpPr/>
            <p:nvPr/>
          </p:nvCxnSpPr>
          <p:spPr>
            <a:xfrm>
              <a:off x="495300" y="1247775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7" name="_x420123352" descr="EMB00003d7435b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2" t="38348" r="31169" b="44797"/>
          <a:stretch>
            <a:fillRect/>
          </a:stretch>
        </p:blipFill>
        <p:spPr bwMode="auto">
          <a:xfrm>
            <a:off x="2526864" y="3963551"/>
            <a:ext cx="4105367" cy="112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_x420124936" descr="EMB00003d7435b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2" t="36151" r="52689" b="43903"/>
          <a:stretch>
            <a:fillRect/>
          </a:stretch>
        </p:blipFill>
        <p:spPr bwMode="auto">
          <a:xfrm>
            <a:off x="2518040" y="5168877"/>
            <a:ext cx="4123490" cy="116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그룹 98"/>
          <p:cNvGrpSpPr/>
          <p:nvPr/>
        </p:nvGrpSpPr>
        <p:grpSpPr>
          <a:xfrm>
            <a:off x="9732846" y="1092807"/>
            <a:ext cx="2088078" cy="392315"/>
            <a:chOff x="421271" y="1163782"/>
            <a:chExt cx="2404828" cy="338554"/>
          </a:xfrm>
        </p:grpSpPr>
        <p:grpSp>
          <p:nvGrpSpPr>
            <p:cNvPr id="100" name="그룹 99"/>
            <p:cNvGrpSpPr/>
            <p:nvPr/>
          </p:nvGrpSpPr>
          <p:grpSpPr>
            <a:xfrm>
              <a:off x="421271" y="1163782"/>
              <a:ext cx="2404828" cy="338554"/>
              <a:chOff x="421271" y="1163782"/>
              <a:chExt cx="2404828" cy="338554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+mn-ea"/>
                </a:endParaRPr>
              </a:p>
            </p:txBody>
          </p:sp>
          <p:grpSp>
            <p:nvGrpSpPr>
              <p:cNvPr id="103" name="그룹 102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104" name="그룹 103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106" name="직사각형 105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1267194" y="911456"/>
                    <a:ext cx="1819275" cy="2390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 err="1" smtClean="0">
                        <a:latin typeface="+mn-ea"/>
                      </a:rPr>
                      <a:t>SearchCriteria</a:t>
                    </a:r>
                    <a:r>
                      <a:rPr lang="ko-KR" altLang="en-US" sz="1200" dirty="0" smtClean="0">
                        <a:latin typeface="+mn-ea"/>
                      </a:rPr>
                      <a:t> </a:t>
                    </a:r>
                    <a:r>
                      <a:rPr lang="en-US" altLang="ko-KR" sz="1200" dirty="0" smtClean="0">
                        <a:latin typeface="+mn-ea"/>
                      </a:rPr>
                      <a:t>JSP</a:t>
                    </a:r>
                    <a:endParaRPr lang="ko-KR" altLang="en-US" sz="1200" dirty="0">
                      <a:latin typeface="+mn-ea"/>
                    </a:endParaRPr>
                  </a:p>
                </p:txBody>
              </p:sp>
            </p:grpSp>
            <p:pic>
              <p:nvPicPr>
                <p:cNvPr id="105" name="그림 104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1" name="직선 연결선 100"/>
            <p:cNvCxnSpPr/>
            <p:nvPr/>
          </p:nvCxnSpPr>
          <p:spPr>
            <a:xfrm>
              <a:off x="495300" y="1247775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_x420128896" descr="EMB00003d7435b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1" t="11316" r="45810" b="35269"/>
          <a:stretch>
            <a:fillRect/>
          </a:stretch>
        </p:blipFill>
        <p:spPr bwMode="auto">
          <a:xfrm>
            <a:off x="6772550" y="1698171"/>
            <a:ext cx="5048374" cy="38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_x420134872" descr="EMB00003d7435c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t="9523" r="49161" b="55302"/>
          <a:stretch>
            <a:fillRect/>
          </a:stretch>
        </p:blipFill>
        <p:spPr bwMode="auto">
          <a:xfrm>
            <a:off x="2526864" y="1028127"/>
            <a:ext cx="4105366" cy="235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직사각형 110"/>
          <p:cNvSpPr/>
          <p:nvPr/>
        </p:nvSpPr>
        <p:spPr>
          <a:xfrm>
            <a:off x="930733" y="4581465"/>
            <a:ext cx="1083166" cy="188655"/>
          </a:xfrm>
          <a:prstGeom prst="rect">
            <a:avLst/>
          </a:prstGeom>
          <a:noFill/>
          <a:ln w="28575">
            <a:solidFill>
              <a:srgbClr val="F56C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59" name="TextBox 58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4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  <a:r>
                <a:rPr lang="en-US" altLang="ko-KR" sz="1600" dirty="0" smtClean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검색</a:t>
              </a:r>
              <a:r>
                <a:rPr lang="en-US" altLang="ko-KR" sz="1600" dirty="0" smtClean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22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9198170" y="998794"/>
            <a:ext cx="2404828" cy="338554"/>
            <a:chOff x="5471278" y="516849"/>
            <a:chExt cx="2404828" cy="338554"/>
          </a:xfrm>
        </p:grpSpPr>
        <p:grpSp>
          <p:nvGrpSpPr>
            <p:cNvPr id="79" name="그룹 78"/>
            <p:cNvGrpSpPr/>
            <p:nvPr/>
          </p:nvGrpSpPr>
          <p:grpSpPr>
            <a:xfrm>
              <a:off x="5471278" y="516849"/>
              <a:ext cx="2404828" cy="338554"/>
              <a:chOff x="421271" y="1163782"/>
              <a:chExt cx="2404828" cy="338554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+mn-ea"/>
                </a:endParaRPr>
              </a:p>
            </p:txBody>
          </p:sp>
          <p:grpSp>
            <p:nvGrpSpPr>
              <p:cNvPr id="81" name="그룹 80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82" name="그룹 81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84" name="직사각형 83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>
                      <a:latin typeface="+mn-ea"/>
                    </a:endParaRP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1267194" y="911456"/>
                    <a:ext cx="181927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 dirty="0">
                        <a:latin typeface="+mn-ea"/>
                      </a:rPr>
                      <a:t>Paging</a:t>
                    </a:r>
                    <a:r>
                      <a:rPr lang="ko-KR" altLang="en-US" sz="1400" dirty="0" smtClean="0">
                        <a:latin typeface="+mn-ea"/>
                      </a:rPr>
                      <a:t> </a:t>
                    </a:r>
                    <a:r>
                      <a:rPr lang="en-US" altLang="ko-KR" sz="1400" dirty="0" smtClean="0">
                        <a:latin typeface="+mn-ea"/>
                      </a:rPr>
                      <a:t>XML</a:t>
                    </a:r>
                    <a:endParaRPr lang="ko-KR" altLang="en-US" sz="1400" dirty="0">
                      <a:latin typeface="+mn-ea"/>
                    </a:endParaRPr>
                  </a:p>
                </p:txBody>
              </p:sp>
            </p:grpSp>
            <p:pic>
              <p:nvPicPr>
                <p:cNvPr id="83" name="그림 8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86" name="직선 연결선 85"/>
            <p:cNvCxnSpPr/>
            <p:nvPr/>
          </p:nvCxnSpPr>
          <p:spPr>
            <a:xfrm>
              <a:off x="5545307" y="608020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_x299581440" descr="EMB00003d7435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" t="32317" r="86203" b="43344"/>
          <a:stretch>
            <a:fillRect/>
          </a:stretch>
        </p:blipFill>
        <p:spPr bwMode="auto">
          <a:xfrm>
            <a:off x="409576" y="2540248"/>
            <a:ext cx="1788784" cy="234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/>
          <p:cNvGrpSpPr/>
          <p:nvPr/>
        </p:nvGrpSpPr>
        <p:grpSpPr>
          <a:xfrm>
            <a:off x="482182" y="2100773"/>
            <a:ext cx="1716177" cy="338554"/>
            <a:chOff x="421271" y="1163782"/>
            <a:chExt cx="2404828" cy="338554"/>
          </a:xfrm>
        </p:grpSpPr>
        <p:grpSp>
          <p:nvGrpSpPr>
            <p:cNvPr id="54" name="그룹 53"/>
            <p:cNvGrpSpPr/>
            <p:nvPr/>
          </p:nvGrpSpPr>
          <p:grpSpPr>
            <a:xfrm>
              <a:off x="421271" y="1163782"/>
              <a:ext cx="2404828" cy="338554"/>
              <a:chOff x="421271" y="1163782"/>
              <a:chExt cx="2404828" cy="338554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+mn-ea"/>
                </a:endParaRPr>
              </a:p>
            </p:txBody>
          </p:sp>
          <p:grpSp>
            <p:nvGrpSpPr>
              <p:cNvPr id="61" name="그룹 60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62" name="그룹 61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64" name="직사각형 63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>
                      <a:latin typeface="+mn-ea"/>
                    </a:endParaRP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249914" y="911456"/>
                    <a:ext cx="183655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 dirty="0" smtClean="0">
                        <a:latin typeface="+mn-ea"/>
                      </a:rPr>
                      <a:t>Paging VO</a:t>
                    </a:r>
                    <a:endParaRPr lang="ko-KR" altLang="en-US" sz="1400" dirty="0">
                      <a:latin typeface="+mn-ea"/>
                    </a:endParaRPr>
                  </a:p>
                </p:txBody>
              </p:sp>
            </p:grpSp>
            <p:pic>
              <p:nvPicPr>
                <p:cNvPr id="63" name="그림 6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59" name="직선 연결선 58"/>
            <p:cNvCxnSpPr/>
            <p:nvPr/>
          </p:nvCxnSpPr>
          <p:spPr>
            <a:xfrm>
              <a:off x="495300" y="1247775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/>
          <p:cNvGrpSpPr/>
          <p:nvPr/>
        </p:nvGrpSpPr>
        <p:grpSpPr>
          <a:xfrm>
            <a:off x="5359070" y="443863"/>
            <a:ext cx="2100765" cy="338554"/>
            <a:chOff x="421271" y="1163782"/>
            <a:chExt cx="2404828" cy="338554"/>
          </a:xfrm>
        </p:grpSpPr>
        <p:grpSp>
          <p:nvGrpSpPr>
            <p:cNvPr id="67" name="그룹 66"/>
            <p:cNvGrpSpPr/>
            <p:nvPr/>
          </p:nvGrpSpPr>
          <p:grpSpPr>
            <a:xfrm>
              <a:off x="421271" y="1163782"/>
              <a:ext cx="2404828" cy="338554"/>
              <a:chOff x="421271" y="1163782"/>
              <a:chExt cx="2404828" cy="338554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+mn-ea"/>
                </a:endParaRPr>
              </a:p>
            </p:txBody>
          </p:sp>
          <p:grpSp>
            <p:nvGrpSpPr>
              <p:cNvPr id="70" name="그룹 69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71" name="그룹 70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73" name="직사각형 72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>
                      <a:latin typeface="+mn-ea"/>
                    </a:endParaRPr>
                  </a:p>
                </p:txBody>
              </p: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1267194" y="911456"/>
                    <a:ext cx="181927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 dirty="0" smtClean="0">
                        <a:latin typeface="+mn-ea"/>
                      </a:rPr>
                      <a:t>Paging</a:t>
                    </a:r>
                    <a:r>
                      <a:rPr lang="ko-KR" altLang="en-US" sz="1400" dirty="0" smtClean="0">
                        <a:latin typeface="+mn-ea"/>
                      </a:rPr>
                      <a:t> </a:t>
                    </a:r>
                    <a:r>
                      <a:rPr lang="en-US" altLang="ko-KR" sz="1400" dirty="0" smtClean="0">
                        <a:latin typeface="+mn-ea"/>
                      </a:rPr>
                      <a:t>VO</a:t>
                    </a:r>
                    <a:endParaRPr lang="ko-KR" altLang="en-US" sz="1400" dirty="0">
                      <a:latin typeface="+mn-ea"/>
                    </a:endParaRPr>
                  </a:p>
                </p:txBody>
              </p:sp>
            </p:grpSp>
            <p:pic>
              <p:nvPicPr>
                <p:cNvPr id="72" name="그림 71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68" name="직선 연결선 67"/>
            <p:cNvCxnSpPr/>
            <p:nvPr/>
          </p:nvCxnSpPr>
          <p:spPr>
            <a:xfrm>
              <a:off x="495300" y="1247775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_x420118600" descr="EMB00003d7435b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1" t="34766" r="36989" b="29898"/>
          <a:stretch>
            <a:fillRect/>
          </a:stretch>
        </p:blipFill>
        <p:spPr bwMode="auto">
          <a:xfrm>
            <a:off x="2428237" y="965878"/>
            <a:ext cx="5031598" cy="23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_x420124792" descr="EMB00003d7435b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8" t="10013" r="25790" b="29733"/>
          <a:stretch>
            <a:fillRect/>
          </a:stretch>
        </p:blipFill>
        <p:spPr bwMode="auto">
          <a:xfrm>
            <a:off x="2428237" y="3422838"/>
            <a:ext cx="5031598" cy="305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그룹 76"/>
          <p:cNvGrpSpPr/>
          <p:nvPr/>
        </p:nvGrpSpPr>
        <p:grpSpPr>
          <a:xfrm>
            <a:off x="9275866" y="2814795"/>
            <a:ext cx="2404828" cy="338554"/>
            <a:chOff x="5471278" y="516849"/>
            <a:chExt cx="2404828" cy="338554"/>
          </a:xfrm>
        </p:grpSpPr>
        <p:grpSp>
          <p:nvGrpSpPr>
            <p:cNvPr id="78" name="그룹 77"/>
            <p:cNvGrpSpPr/>
            <p:nvPr/>
          </p:nvGrpSpPr>
          <p:grpSpPr>
            <a:xfrm>
              <a:off x="5471278" y="516849"/>
              <a:ext cx="2404828" cy="338554"/>
              <a:chOff x="421271" y="1163782"/>
              <a:chExt cx="2404828" cy="338554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+mn-ea"/>
                </a:endParaRPr>
              </a:p>
            </p:txBody>
          </p:sp>
          <p:grpSp>
            <p:nvGrpSpPr>
              <p:cNvPr id="107" name="그룹 10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108" name="그룹 107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110" name="직사각형 109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>
                      <a:latin typeface="+mn-ea"/>
                    </a:endParaRPr>
                  </a:p>
                </p:txBody>
              </p:sp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1267194" y="911456"/>
                    <a:ext cx="181927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 dirty="0">
                        <a:latin typeface="+mn-ea"/>
                      </a:rPr>
                      <a:t>Paging</a:t>
                    </a:r>
                    <a:r>
                      <a:rPr lang="ko-KR" altLang="en-US" sz="1400" dirty="0" smtClean="0">
                        <a:latin typeface="+mn-ea"/>
                      </a:rPr>
                      <a:t> </a:t>
                    </a:r>
                    <a:r>
                      <a:rPr lang="en-US" altLang="ko-KR" sz="1400" dirty="0" smtClean="0">
                        <a:latin typeface="+mn-ea"/>
                      </a:rPr>
                      <a:t>JSP</a:t>
                    </a:r>
                    <a:endParaRPr lang="ko-KR" altLang="en-US" sz="1400" dirty="0">
                      <a:latin typeface="+mn-ea"/>
                    </a:endParaRPr>
                  </a:p>
                </p:txBody>
              </p:sp>
            </p:grpSp>
            <p:pic>
              <p:nvPicPr>
                <p:cNvPr id="109" name="그림 10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5" name="직선 연결선 104"/>
            <p:cNvCxnSpPr/>
            <p:nvPr/>
          </p:nvCxnSpPr>
          <p:spPr>
            <a:xfrm>
              <a:off x="5545307" y="608020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98054216" descr="EMB00003d7435c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8" t="38022" r="61774" b="52856"/>
          <a:stretch>
            <a:fillRect/>
          </a:stretch>
        </p:blipFill>
        <p:spPr bwMode="auto">
          <a:xfrm>
            <a:off x="7612317" y="1453364"/>
            <a:ext cx="4011131" cy="90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297964928" descr="EMB00003d7435c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3" t="23691" r="44135" b="47485"/>
          <a:stretch>
            <a:fillRect/>
          </a:stretch>
        </p:blipFill>
        <p:spPr bwMode="auto">
          <a:xfrm>
            <a:off x="7612317" y="3276521"/>
            <a:ext cx="4135463" cy="251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직사각형 86"/>
          <p:cNvSpPr/>
          <p:nvPr/>
        </p:nvSpPr>
        <p:spPr>
          <a:xfrm>
            <a:off x="872592" y="4218974"/>
            <a:ext cx="755652" cy="188655"/>
          </a:xfrm>
          <a:prstGeom prst="rect">
            <a:avLst/>
          </a:prstGeom>
          <a:noFill/>
          <a:ln w="28575">
            <a:solidFill>
              <a:srgbClr val="F56C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/>
          <p:cNvGrpSpPr/>
          <p:nvPr/>
        </p:nvGrpSpPr>
        <p:grpSpPr>
          <a:xfrm>
            <a:off x="261257" y="455294"/>
            <a:ext cx="3581495" cy="461665"/>
            <a:chOff x="261257" y="455294"/>
            <a:chExt cx="3581495" cy="461665"/>
          </a:xfrm>
        </p:grpSpPr>
        <p:sp>
          <p:nvSpPr>
            <p:cNvPr id="89" name="TextBox 88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4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628243" y="516849"/>
              <a:ext cx="22145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  <a:r>
                <a:rPr lang="en-US" altLang="ko-KR" sz="1600" dirty="0" smtClean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ko-KR" altLang="en-US" sz="1600" dirty="0" err="1" smtClean="0">
                  <a:solidFill>
                    <a:schemeClr val="bg2">
                      <a:lumMod val="50000"/>
                    </a:schemeClr>
                  </a:solidFill>
                </a:rPr>
                <a:t>페이징</a:t>
              </a:r>
              <a:r>
                <a:rPr lang="en-US" altLang="ko-KR" sz="1600" dirty="0" smtClean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42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4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990326" y="45720"/>
            <a:ext cx="3201673" cy="65510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2724" y="1962693"/>
            <a:ext cx="288262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채용일정페이지로 이동하면 캘린더 형식으로 채용공고를 보여주는 페이지입니다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공고가 등록된 날짜와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마감 날짜를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지정해둔 일에 표시되어 나타나게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코드를 구현하였으며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월별로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넘겨서 캘린더를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확인할 수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있도록 </a:t>
            </a:r>
            <a:r>
              <a:rPr lang="ko-KR" altLang="en-US" sz="1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페이징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되어있습니다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4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" name="_x420139048" descr="EMB00003d7435c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t="22714" r="15646" b="9871"/>
          <a:stretch>
            <a:fillRect/>
          </a:stretch>
        </p:blipFill>
        <p:spPr bwMode="auto">
          <a:xfrm>
            <a:off x="721259" y="1314382"/>
            <a:ext cx="7728251" cy="410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9712830" y="1080137"/>
            <a:ext cx="1826359" cy="664082"/>
          </a:xfrm>
          <a:prstGeom prst="roundRect">
            <a:avLst/>
          </a:prstGeom>
          <a:solidFill>
            <a:srgbClr val="F56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172788" y="1227536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캘린더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42560" y="4276384"/>
            <a:ext cx="502920" cy="45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675932" y="4268764"/>
            <a:ext cx="502920" cy="45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786595" y="4284005"/>
            <a:ext cx="716537" cy="295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86595" y="3603472"/>
            <a:ext cx="716537" cy="295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3748322" y="2207850"/>
            <a:ext cx="987508" cy="25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4053615" y="1315095"/>
            <a:ext cx="1040899" cy="355600"/>
          </a:xfrm>
          <a:prstGeom prst="rect">
            <a:avLst/>
          </a:prstGeom>
          <a:noFill/>
          <a:ln w="28575">
            <a:solidFill>
              <a:srgbClr val="F56C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/>
          <p:nvPr/>
        </p:nvCxnSpPr>
        <p:spPr>
          <a:xfrm>
            <a:off x="5068389" y="1502229"/>
            <a:ext cx="5839097" cy="2664822"/>
          </a:xfrm>
          <a:prstGeom prst="bentConnector3">
            <a:avLst>
              <a:gd name="adj1" fmla="val 50000"/>
            </a:avLst>
          </a:prstGeom>
          <a:ln w="28575">
            <a:solidFill>
              <a:srgbClr val="F56C2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0907486" y="4260760"/>
            <a:ext cx="992777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9216441" y="4579621"/>
            <a:ext cx="268382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9245958" y="4914529"/>
            <a:ext cx="126964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9152618" y="297345"/>
            <a:ext cx="2889895" cy="6197996"/>
          </a:xfrm>
          <a:prstGeom prst="roundRect">
            <a:avLst>
              <a:gd name="adj" fmla="val 5241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09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4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928148" y="405794"/>
            <a:ext cx="2404828" cy="338554"/>
            <a:chOff x="5471278" y="516849"/>
            <a:chExt cx="2404828" cy="338554"/>
          </a:xfrm>
        </p:grpSpPr>
        <p:grpSp>
          <p:nvGrpSpPr>
            <p:cNvPr id="79" name="그룹 78"/>
            <p:cNvGrpSpPr/>
            <p:nvPr/>
          </p:nvGrpSpPr>
          <p:grpSpPr>
            <a:xfrm>
              <a:off x="5471278" y="516849"/>
              <a:ext cx="2404828" cy="338554"/>
              <a:chOff x="421271" y="1163782"/>
              <a:chExt cx="2404828" cy="338554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grpSp>
            <p:nvGrpSpPr>
              <p:cNvPr id="81" name="그룹 80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82" name="그룹 81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84" name="직사각형 83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1267194" y="911456"/>
                    <a:ext cx="181927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100" dirty="0" err="1">
                        <a:latin typeface="+mn-ea"/>
                      </a:rPr>
                      <a:t>Celender</a:t>
                    </a:r>
                    <a:r>
                      <a:rPr lang="ko-KR" altLang="en-US" sz="1100" dirty="0" smtClean="0">
                        <a:latin typeface="+mn-ea"/>
                      </a:rPr>
                      <a:t> </a:t>
                    </a:r>
                    <a:r>
                      <a:rPr lang="en-US" altLang="ko-KR" sz="1100" dirty="0">
                        <a:latin typeface="+mn-ea"/>
                      </a:rPr>
                      <a:t>Service</a:t>
                    </a:r>
                    <a:endParaRPr lang="ko-KR" altLang="en-US" sz="1100" dirty="0">
                      <a:latin typeface="+mn-ea"/>
                    </a:endParaRPr>
                  </a:p>
                </p:txBody>
              </p:sp>
            </p:grpSp>
            <p:pic>
              <p:nvPicPr>
                <p:cNvPr id="83" name="그림 8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86" name="직선 연결선 85"/>
            <p:cNvCxnSpPr/>
            <p:nvPr/>
          </p:nvCxnSpPr>
          <p:spPr>
            <a:xfrm>
              <a:off x="5545307" y="608020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/>
          <p:cNvGrpSpPr/>
          <p:nvPr/>
        </p:nvGrpSpPr>
        <p:grpSpPr>
          <a:xfrm>
            <a:off x="3937189" y="844547"/>
            <a:ext cx="2100765" cy="338554"/>
            <a:chOff x="421271" y="1163782"/>
            <a:chExt cx="2404828" cy="338554"/>
          </a:xfrm>
        </p:grpSpPr>
        <p:grpSp>
          <p:nvGrpSpPr>
            <p:cNvPr id="67" name="그룹 66"/>
            <p:cNvGrpSpPr/>
            <p:nvPr/>
          </p:nvGrpSpPr>
          <p:grpSpPr>
            <a:xfrm>
              <a:off x="421271" y="1163782"/>
              <a:ext cx="2404828" cy="338554"/>
              <a:chOff x="421271" y="1163782"/>
              <a:chExt cx="2404828" cy="338554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grpSp>
            <p:nvGrpSpPr>
              <p:cNvPr id="70" name="그룹 69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71" name="그룹 70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73" name="직사각형 72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1267194" y="911456"/>
                    <a:ext cx="181927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100" dirty="0" err="1" smtClean="0">
                        <a:latin typeface="+mn-ea"/>
                      </a:rPr>
                      <a:t>Celender</a:t>
                    </a:r>
                    <a:r>
                      <a:rPr lang="ko-KR" altLang="en-US" sz="1100" dirty="0" smtClean="0">
                        <a:latin typeface="+mn-ea"/>
                      </a:rPr>
                      <a:t> </a:t>
                    </a:r>
                    <a:r>
                      <a:rPr lang="en-US" altLang="ko-KR" sz="1100" dirty="0">
                        <a:latin typeface="+mn-ea"/>
                      </a:rPr>
                      <a:t>Controller</a:t>
                    </a:r>
                    <a:endParaRPr lang="ko-KR" altLang="en-US" sz="1100" dirty="0">
                      <a:latin typeface="+mn-ea"/>
                    </a:endParaRPr>
                  </a:p>
                </p:txBody>
              </p:sp>
            </p:grpSp>
            <p:pic>
              <p:nvPicPr>
                <p:cNvPr id="72" name="그림 71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68" name="직선 연결선 67"/>
            <p:cNvCxnSpPr/>
            <p:nvPr/>
          </p:nvCxnSpPr>
          <p:spPr>
            <a:xfrm>
              <a:off x="495300" y="1247775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420120976" descr="EMB00003d7435d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5" t="10664" r="32846" b="30223"/>
          <a:stretch>
            <a:fillRect/>
          </a:stretch>
        </p:blipFill>
        <p:spPr bwMode="auto">
          <a:xfrm>
            <a:off x="451530" y="1295085"/>
            <a:ext cx="5613987" cy="458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5" name="_x299584608" descr="EMB00003d7435d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8" t="25156" r="53661" b="47319"/>
          <a:stretch>
            <a:fillRect/>
          </a:stretch>
        </p:blipFill>
        <p:spPr bwMode="auto">
          <a:xfrm>
            <a:off x="6394144" y="894152"/>
            <a:ext cx="4938832" cy="26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7" name="_x420142432" descr="EMB00003d7435d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1" t="24504" r="39107" b="51067"/>
          <a:stretch>
            <a:fillRect/>
          </a:stretch>
        </p:blipFill>
        <p:spPr bwMode="auto">
          <a:xfrm>
            <a:off x="6357257" y="4100150"/>
            <a:ext cx="4975719" cy="19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그룹 86"/>
          <p:cNvGrpSpPr/>
          <p:nvPr/>
        </p:nvGrpSpPr>
        <p:grpSpPr>
          <a:xfrm>
            <a:off x="9232211" y="3678560"/>
            <a:ext cx="2100765" cy="338554"/>
            <a:chOff x="421271" y="1163782"/>
            <a:chExt cx="2404828" cy="338554"/>
          </a:xfrm>
        </p:grpSpPr>
        <p:grpSp>
          <p:nvGrpSpPr>
            <p:cNvPr id="88" name="그룹 87"/>
            <p:cNvGrpSpPr/>
            <p:nvPr/>
          </p:nvGrpSpPr>
          <p:grpSpPr>
            <a:xfrm>
              <a:off x="421271" y="1163782"/>
              <a:ext cx="2404828" cy="338554"/>
              <a:chOff x="421271" y="1163782"/>
              <a:chExt cx="2404828" cy="338554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grpSp>
            <p:nvGrpSpPr>
              <p:cNvPr id="91" name="그룹 90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92" name="그룹 91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94" name="직사각형 93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1267194" y="911456"/>
                    <a:ext cx="181927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100" dirty="0" err="1" smtClean="0">
                        <a:latin typeface="+mn-ea"/>
                      </a:rPr>
                      <a:t>Celender</a:t>
                    </a:r>
                    <a:r>
                      <a:rPr lang="ko-KR" altLang="en-US" sz="1100" dirty="0" smtClean="0">
                        <a:latin typeface="+mn-ea"/>
                      </a:rPr>
                      <a:t> </a:t>
                    </a:r>
                    <a:r>
                      <a:rPr lang="en-US" altLang="ko-KR" sz="1100" dirty="0" smtClean="0">
                        <a:latin typeface="+mn-ea"/>
                      </a:rPr>
                      <a:t>XML</a:t>
                    </a:r>
                    <a:endParaRPr lang="ko-KR" altLang="en-US" sz="1100" dirty="0">
                      <a:latin typeface="+mn-ea"/>
                    </a:endParaRPr>
                  </a:p>
                </p:txBody>
              </p:sp>
            </p:grpSp>
            <p:pic>
              <p:nvPicPr>
                <p:cNvPr id="93" name="그림 9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89" name="직선 연결선 88"/>
            <p:cNvCxnSpPr/>
            <p:nvPr/>
          </p:nvCxnSpPr>
          <p:spPr>
            <a:xfrm>
              <a:off x="495300" y="1247775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75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80469" y="292892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4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1869220" y="980871"/>
            <a:ext cx="2404828" cy="338554"/>
            <a:chOff x="5471278" y="516849"/>
            <a:chExt cx="2404828" cy="338554"/>
          </a:xfrm>
        </p:grpSpPr>
        <p:grpSp>
          <p:nvGrpSpPr>
            <p:cNvPr id="78" name="그룹 77"/>
            <p:cNvGrpSpPr/>
            <p:nvPr/>
          </p:nvGrpSpPr>
          <p:grpSpPr>
            <a:xfrm>
              <a:off x="5471278" y="516849"/>
              <a:ext cx="2404828" cy="338554"/>
              <a:chOff x="421271" y="1163782"/>
              <a:chExt cx="2404828" cy="338554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" name="그룹 10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108" name="그룹 107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110" name="직사각형 109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1267194" y="911456"/>
                    <a:ext cx="181927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100" dirty="0" err="1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rPr>
                      <a:t>Celender</a:t>
                    </a:r>
                    <a:r>
                      <a:rPr lang="ko-KR" altLang="en-US" sz="1100" dirty="0" smtClean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rPr>
                      <a:t> </a:t>
                    </a:r>
                    <a:r>
                      <a:rPr lang="en-US" altLang="ko-KR" sz="1100" dirty="0" smtClean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rPr>
                      <a:t>JSP</a:t>
                    </a:r>
                    <a:endParaRPr lang="ko-KR" altLang="en-US" sz="11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</p:grpSp>
            <p:pic>
              <p:nvPicPr>
                <p:cNvPr id="109" name="그림 10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5" name="직선 연결선 104"/>
            <p:cNvCxnSpPr/>
            <p:nvPr/>
          </p:nvCxnSpPr>
          <p:spPr>
            <a:xfrm>
              <a:off x="5545307" y="608020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5" name="_x420122344" descr="EMB00003d7435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8" t="28738" r="51102" b="32100"/>
          <a:stretch>
            <a:fillRect/>
          </a:stretch>
        </p:blipFill>
        <p:spPr bwMode="auto">
          <a:xfrm>
            <a:off x="447985" y="1550303"/>
            <a:ext cx="3826063" cy="252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_x420123568" descr="EMB00003d7435e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7" t="22147" r="22879" b="31931"/>
          <a:stretch>
            <a:fillRect/>
          </a:stretch>
        </p:blipFill>
        <p:spPr bwMode="auto">
          <a:xfrm>
            <a:off x="447986" y="4151680"/>
            <a:ext cx="3826063" cy="218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_x420124576" descr="EMB00003d7435e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7" t="20354" r="38577" b="45122"/>
          <a:stretch>
            <a:fillRect/>
          </a:stretch>
        </p:blipFill>
        <p:spPr bwMode="auto">
          <a:xfrm>
            <a:off x="7970759" y="2248682"/>
            <a:ext cx="3710958" cy="380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_x420123640" descr="EMB00003d7435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t="13843" r="47705" b="33394"/>
          <a:stretch>
            <a:fillRect/>
          </a:stretch>
        </p:blipFill>
        <p:spPr bwMode="auto">
          <a:xfrm>
            <a:off x="4441564" y="2248682"/>
            <a:ext cx="3394276" cy="380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" name="_x420124504" descr="EMB00003d7435e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t="44785" r="40607" b="38113"/>
          <a:stretch>
            <a:fillRect/>
          </a:stretch>
        </p:blipFill>
        <p:spPr bwMode="auto">
          <a:xfrm>
            <a:off x="5372408" y="562678"/>
            <a:ext cx="4841460" cy="149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43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4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990326" y="45720"/>
            <a:ext cx="3201673" cy="65510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2724" y="1962693"/>
            <a:ext cx="288262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상담사가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장바구니에 넣은 일자리 정보와 담당하는 학생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구직자를 매칭시켜주는 페이지입니다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부트스트랩을 사용하여 제목을 클릭하면 </a:t>
            </a:r>
            <a:r>
              <a:rPr lang="ko-KR" altLang="en-US" sz="1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상담사가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관리하는 학생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구직자의 목록이 뜨고 버튼을 클릭하여 한 명부터 여러 명까지 </a:t>
            </a:r>
            <a:r>
              <a:rPr lang="ko-KR" altLang="en-US" sz="1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매칭을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시켜주는 기능을 구현하였습니다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712830" y="1080137"/>
            <a:ext cx="1826359" cy="664082"/>
          </a:xfrm>
          <a:prstGeom prst="roundRect">
            <a:avLst/>
          </a:prstGeom>
          <a:solidFill>
            <a:srgbClr val="F56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00225" y="1227512"/>
            <a:ext cx="1266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/>
              </a:rPr>
              <a:t>일자리매칭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5500" t="794" r="7265" b="26913"/>
          <a:stretch/>
        </p:blipFill>
        <p:spPr>
          <a:xfrm>
            <a:off x="2326343" y="4742878"/>
            <a:ext cx="4545105" cy="14253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2630" t="1548" r="23928" b="3878"/>
          <a:stretch/>
        </p:blipFill>
        <p:spPr>
          <a:xfrm>
            <a:off x="440706" y="1080137"/>
            <a:ext cx="3707445" cy="33009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4134" t="2039" r="25199" b="59516"/>
          <a:stretch/>
        </p:blipFill>
        <p:spPr>
          <a:xfrm>
            <a:off x="4003265" y="1609358"/>
            <a:ext cx="4760259" cy="181535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07743" y="1043981"/>
            <a:ext cx="3395522" cy="421833"/>
          </a:xfrm>
          <a:prstGeom prst="rect">
            <a:avLst/>
          </a:prstGeom>
          <a:noFill/>
          <a:ln w="28575">
            <a:solidFill>
              <a:srgbClr val="F56C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267087" y="2603501"/>
            <a:ext cx="2055715" cy="377065"/>
          </a:xfrm>
          <a:prstGeom prst="rect">
            <a:avLst/>
          </a:prstGeom>
          <a:noFill/>
          <a:ln w="28575">
            <a:solidFill>
              <a:srgbClr val="F56C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꺾인 연결선 30"/>
          <p:cNvCxnSpPr>
            <a:stCxn id="30" idx="3"/>
          </p:cNvCxnSpPr>
          <p:nvPr/>
        </p:nvCxnSpPr>
        <p:spPr>
          <a:xfrm>
            <a:off x="6322802" y="2792034"/>
            <a:ext cx="3390028" cy="1048446"/>
          </a:xfrm>
          <a:prstGeom prst="bentConnector3">
            <a:avLst>
              <a:gd name="adj1" fmla="val 50000"/>
            </a:avLst>
          </a:prstGeom>
          <a:ln w="28575">
            <a:solidFill>
              <a:srgbClr val="F56C2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9820366" y="3933349"/>
            <a:ext cx="1831703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9254309" y="4255566"/>
            <a:ext cx="264595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9254309" y="4590846"/>
            <a:ext cx="251532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9152618" y="297345"/>
            <a:ext cx="2889895" cy="6197996"/>
          </a:xfrm>
          <a:prstGeom prst="roundRect">
            <a:avLst>
              <a:gd name="adj" fmla="val 5241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42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59"/>
            <a:ext cx="12192002" cy="6857341"/>
            <a:chOff x="0" y="0"/>
            <a:chExt cx="12192002" cy="6852261"/>
          </a:xfrm>
        </p:grpSpPr>
        <p:grpSp>
          <p:nvGrpSpPr>
            <p:cNvPr id="31" name="그룹 30"/>
            <p:cNvGrpSpPr/>
            <p:nvPr/>
          </p:nvGrpSpPr>
          <p:grpSpPr>
            <a:xfrm>
              <a:off x="0" y="0"/>
              <a:ext cx="12192002" cy="6838406"/>
              <a:chOff x="0" y="0"/>
              <a:chExt cx="12192002" cy="6838406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0" y="3396343"/>
                <a:ext cx="12192002" cy="34420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0" y="0"/>
                <a:ext cx="12192002" cy="339634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0" y="13855"/>
              <a:ext cx="6096000" cy="68384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711327" y="5382603"/>
            <a:ext cx="1974784" cy="38457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61257" y="455294"/>
            <a:ext cx="16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rPr>
              <a:t>PART 1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HY헤드라인M" panose="02030600000101010101" pitchFamily="18" charset="-127"/>
              <a:cs typeface="Segoe UI" panose="020B0502040204020203" pitchFamily="34" charset="0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037502" y="2782641"/>
            <a:ext cx="1496340" cy="149634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829782" y="4022388"/>
            <a:ext cx="1974784" cy="38457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7403369" y="4029000"/>
            <a:ext cx="94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나기원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942013" y="4138639"/>
            <a:ext cx="1496340" cy="149634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307880" y="5384998"/>
            <a:ext cx="94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박지수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34" y="1538162"/>
            <a:ext cx="983070" cy="983070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942013" y="1329250"/>
            <a:ext cx="1496340" cy="149634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06583" y="2568997"/>
            <a:ext cx="1974784" cy="38457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307880" y="2575609"/>
            <a:ext cx="94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이나연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83" y="4282347"/>
            <a:ext cx="1037198" cy="10371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219" y="2898527"/>
            <a:ext cx="1130473" cy="1130473"/>
          </a:xfrm>
          <a:prstGeom prst="rect">
            <a:avLst/>
          </a:prstGeom>
        </p:spPr>
      </p:pic>
      <p:sp>
        <p:nvSpPr>
          <p:cNvPr id="59" name="모서리가 둥근 직사각형 58"/>
          <p:cNvSpPr/>
          <p:nvPr/>
        </p:nvSpPr>
        <p:spPr>
          <a:xfrm>
            <a:off x="615814" y="1062436"/>
            <a:ext cx="4724400" cy="2608152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6442366" y="2504858"/>
            <a:ext cx="4724400" cy="2608152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15814" y="3845052"/>
            <a:ext cx="4724400" cy="2608152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1204534" y="2959004"/>
            <a:ext cx="1233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Counselor</a:t>
            </a:r>
            <a:endParaRPr lang="ko-KR" altLang="en-US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1032250" y="5783174"/>
            <a:ext cx="1378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New Leader</a:t>
            </a:r>
            <a:endParaRPr lang="ko-KR" altLang="en-US" sz="1600" dirty="0"/>
          </a:p>
        </p:txBody>
      </p:sp>
      <p:sp>
        <p:nvSpPr>
          <p:cNvPr id="65" name="TextBox 64"/>
          <p:cNvSpPr txBox="1"/>
          <p:nvPr/>
        </p:nvSpPr>
        <p:spPr>
          <a:xfrm>
            <a:off x="7228796" y="4397416"/>
            <a:ext cx="1233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Counselor</a:t>
            </a:r>
            <a:endParaRPr lang="ko-KR" alt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2804490" y="981647"/>
            <a:ext cx="25359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</a:t>
            </a:r>
            <a:r>
              <a:rPr lang="en-US" altLang="ko-KR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일자리 등록 기능</a:t>
            </a:r>
            <a:endParaRPr lang="en-US" altLang="ko-KR" sz="1600" dirty="0" smtClean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담당 학생 및 기업 등록</a:t>
            </a:r>
            <a:endParaRPr lang="en-US" altLang="ko-KR" sz="1600" dirty="0" smtClean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</a:t>
            </a:r>
            <a:r>
              <a:rPr lang="en-US" altLang="ko-KR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 err="1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페이징</a:t>
            </a: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기능</a:t>
            </a:r>
            <a:endParaRPr lang="en-US" altLang="ko-KR" sz="1600" dirty="0" smtClean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신청서 승인 기능</a:t>
            </a:r>
            <a:endParaRPr lang="en-US" altLang="ko-KR" sz="1600" dirty="0" smtClean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상담사</a:t>
            </a: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페이지 </a:t>
            </a:r>
            <a:endParaRPr lang="en-US" altLang="ko-KR" sz="1600" dirty="0" smtClean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전반적인 </a:t>
            </a: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구현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1560" y="516849"/>
            <a:ext cx="2879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</a:rPr>
              <a:t>팀원 소개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776642" y="2366512"/>
            <a:ext cx="25359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</a:t>
            </a:r>
            <a:r>
              <a:rPr lang="en-US" altLang="ko-KR" sz="12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2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퇴근 조회 및 </a:t>
            </a:r>
            <a:r>
              <a:rPr lang="ko-KR" altLang="en-US" sz="1200" dirty="0" err="1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페이징</a:t>
            </a:r>
            <a:r>
              <a:rPr lang="en-US" altLang="ko-KR" sz="12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</a:t>
            </a:r>
            <a:endParaRPr lang="ko-KR" altLang="en-US" sz="1200" dirty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날짜</a:t>
            </a:r>
            <a:r>
              <a:rPr lang="en-US" altLang="ko-KR" sz="12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이름으로 </a:t>
            </a:r>
            <a:r>
              <a:rPr lang="ko-KR" altLang="en-US" sz="12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 </a:t>
            </a:r>
            <a:r>
              <a:rPr lang="ko-KR" altLang="en-US" sz="12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ko-KR" altLang="en-US" sz="12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급여</a:t>
            </a:r>
            <a:r>
              <a:rPr lang="en-US" altLang="ko-KR" sz="12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대학 사업비 조회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승인 여부 </a:t>
            </a:r>
            <a:r>
              <a:rPr lang="ko-KR" altLang="en-US" sz="12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변경 기능</a:t>
            </a:r>
            <a:endParaRPr lang="ko-KR" altLang="en-US" sz="1200" dirty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상담 </a:t>
            </a:r>
            <a:r>
              <a:rPr lang="ko-KR" altLang="en-US" sz="12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일지 관리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내용 도출 및 </a:t>
            </a:r>
            <a:r>
              <a:rPr lang="ko-KR" altLang="en-US" sz="12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등록 기능</a:t>
            </a:r>
            <a:endParaRPr lang="ko-KR" altLang="en-US" sz="1200" dirty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상담사</a:t>
            </a:r>
            <a:r>
              <a:rPr lang="ko-KR" altLang="en-US" sz="12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페이지</a:t>
            </a:r>
            <a:endParaRPr lang="en-US" altLang="ko-KR" sz="1200" dirty="0" smtClean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en-US" sz="12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전반적인 </a:t>
            </a:r>
            <a:r>
              <a:rPr lang="ko-KR" altLang="en-US" sz="12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구현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764611" y="3866336"/>
            <a:ext cx="2640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 기능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설문조사 등록</a:t>
            </a:r>
            <a:r>
              <a:rPr lang="en-US" altLang="ko-KR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통계 기능</a:t>
            </a:r>
            <a:endParaRPr lang="ko-KR" altLang="en-US" sz="1600" dirty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캘린더 기능</a:t>
            </a:r>
            <a:endParaRPr lang="ko-KR" altLang="en-US" sz="1600" dirty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청년 </a:t>
            </a:r>
            <a:r>
              <a:rPr lang="ko-KR" altLang="en-US" sz="1600" dirty="0" err="1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뉴리더</a:t>
            </a: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전반적인 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49454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기능 구현</a:t>
            </a:r>
            <a:endParaRPr lang="ko-KR" altLang="en-US" sz="1600" dirty="0">
              <a:solidFill>
                <a:srgbClr val="49454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87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4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362937" y="883772"/>
            <a:ext cx="2404828" cy="338554"/>
            <a:chOff x="421271" y="1163782"/>
            <a:chExt cx="2404828" cy="338554"/>
          </a:xfrm>
        </p:grpSpPr>
        <p:grpSp>
          <p:nvGrpSpPr>
            <p:cNvPr id="28" name="그룹 27"/>
            <p:cNvGrpSpPr/>
            <p:nvPr/>
          </p:nvGrpSpPr>
          <p:grpSpPr>
            <a:xfrm>
              <a:off x="421271" y="1163782"/>
              <a:ext cx="2404828" cy="338554"/>
              <a:chOff x="421271" y="1163782"/>
              <a:chExt cx="2404828" cy="338554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grpSp>
            <p:nvGrpSpPr>
              <p:cNvPr id="27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15" name="그룹 14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12" name="직사각형 11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1267194" y="911456"/>
                    <a:ext cx="181927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100" dirty="0" smtClean="0">
                        <a:latin typeface="+mn-ea"/>
                      </a:rPr>
                      <a:t>일자리 매칭 </a:t>
                    </a:r>
                    <a:r>
                      <a:rPr lang="en-US" altLang="ko-KR" sz="1100" dirty="0" smtClean="0">
                        <a:latin typeface="+mn-ea"/>
                      </a:rPr>
                      <a:t>Controller</a:t>
                    </a:r>
                    <a:endParaRPr lang="ko-KR" altLang="en-US" sz="1100" dirty="0">
                      <a:latin typeface="+mn-ea"/>
                    </a:endParaRPr>
                  </a:p>
                </p:txBody>
              </p:sp>
            </p:grpSp>
            <p:pic>
              <p:nvPicPr>
                <p:cNvPr id="26" name="그림 25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6" name="직선 연결선 35"/>
            <p:cNvCxnSpPr/>
            <p:nvPr/>
          </p:nvCxnSpPr>
          <p:spPr>
            <a:xfrm>
              <a:off x="495300" y="1247775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41" y="1307002"/>
            <a:ext cx="4435619" cy="260019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941" y="1280938"/>
            <a:ext cx="3485075" cy="259979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309065" y="873692"/>
            <a:ext cx="2404828" cy="338554"/>
            <a:chOff x="5471278" y="516849"/>
            <a:chExt cx="2404828" cy="338554"/>
          </a:xfrm>
        </p:grpSpPr>
        <p:grpSp>
          <p:nvGrpSpPr>
            <p:cNvPr id="79" name="그룹 78"/>
            <p:cNvGrpSpPr/>
            <p:nvPr/>
          </p:nvGrpSpPr>
          <p:grpSpPr>
            <a:xfrm>
              <a:off x="5471278" y="516849"/>
              <a:ext cx="2404828" cy="338554"/>
              <a:chOff x="421271" y="1163782"/>
              <a:chExt cx="2404828" cy="338554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grpSp>
            <p:nvGrpSpPr>
              <p:cNvPr id="81" name="그룹 80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82" name="그룹 81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84" name="직사각형 83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1267194" y="911456"/>
                    <a:ext cx="181927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100" dirty="0" smtClean="0">
                        <a:latin typeface="+mn-ea"/>
                      </a:rPr>
                      <a:t>일자리 매칭 </a:t>
                    </a:r>
                    <a:r>
                      <a:rPr lang="en-US" altLang="ko-KR" sz="1100" dirty="0" smtClean="0">
                        <a:latin typeface="+mn-ea"/>
                      </a:rPr>
                      <a:t>Service</a:t>
                    </a:r>
                    <a:endParaRPr lang="ko-KR" altLang="en-US" sz="1100" dirty="0">
                      <a:latin typeface="+mn-ea"/>
                    </a:endParaRPr>
                  </a:p>
                </p:txBody>
              </p:sp>
            </p:grpSp>
            <p:pic>
              <p:nvPicPr>
                <p:cNvPr id="83" name="그림 8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86" name="직선 연결선 85"/>
            <p:cNvCxnSpPr/>
            <p:nvPr/>
          </p:nvCxnSpPr>
          <p:spPr>
            <a:xfrm>
              <a:off x="5583407" y="608020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171" y="4504139"/>
            <a:ext cx="3180357" cy="2015217"/>
          </a:xfrm>
          <a:prstGeom prst="rect">
            <a:avLst/>
          </a:prstGeom>
        </p:spPr>
      </p:pic>
      <p:grpSp>
        <p:nvGrpSpPr>
          <p:cNvPr id="87" name="그룹 86"/>
          <p:cNvGrpSpPr/>
          <p:nvPr/>
        </p:nvGrpSpPr>
        <p:grpSpPr>
          <a:xfrm>
            <a:off x="2362937" y="4066992"/>
            <a:ext cx="2404828" cy="338554"/>
            <a:chOff x="421271" y="4480857"/>
            <a:chExt cx="2404828" cy="338554"/>
          </a:xfrm>
        </p:grpSpPr>
        <p:grpSp>
          <p:nvGrpSpPr>
            <p:cNvPr id="88" name="그룹 87"/>
            <p:cNvGrpSpPr/>
            <p:nvPr/>
          </p:nvGrpSpPr>
          <p:grpSpPr>
            <a:xfrm>
              <a:off x="421271" y="4480857"/>
              <a:ext cx="2404828" cy="338554"/>
              <a:chOff x="421271" y="1163782"/>
              <a:chExt cx="2404828" cy="338554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grpSp>
            <p:nvGrpSpPr>
              <p:cNvPr id="91" name="그룹 90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92" name="그룹 91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94" name="직사각형 93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1267194" y="911456"/>
                    <a:ext cx="181927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100" dirty="0" smtClean="0">
                        <a:latin typeface="+mn-ea"/>
                      </a:rPr>
                      <a:t>일자리 매칭 </a:t>
                    </a:r>
                    <a:r>
                      <a:rPr lang="en-US" altLang="ko-KR" sz="1100" dirty="0" smtClean="0">
                        <a:latin typeface="+mn-ea"/>
                      </a:rPr>
                      <a:t>XML</a:t>
                    </a:r>
                    <a:endParaRPr lang="ko-KR" altLang="en-US" sz="1100" dirty="0">
                      <a:latin typeface="+mn-ea"/>
                    </a:endParaRPr>
                  </a:p>
                </p:txBody>
              </p:sp>
            </p:grpSp>
            <p:pic>
              <p:nvPicPr>
                <p:cNvPr id="93" name="그림 9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89" name="직선 연결선 88"/>
            <p:cNvCxnSpPr/>
            <p:nvPr/>
          </p:nvCxnSpPr>
          <p:spPr>
            <a:xfrm>
              <a:off x="495300" y="4572028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4620" y="4500181"/>
            <a:ext cx="3093715" cy="2026533"/>
          </a:xfrm>
          <a:prstGeom prst="rect">
            <a:avLst/>
          </a:prstGeom>
        </p:spPr>
      </p:pic>
      <p:grpSp>
        <p:nvGrpSpPr>
          <p:cNvPr id="96" name="그룹 95"/>
          <p:cNvGrpSpPr/>
          <p:nvPr/>
        </p:nvGrpSpPr>
        <p:grpSpPr>
          <a:xfrm>
            <a:off x="7309065" y="4091598"/>
            <a:ext cx="2404828" cy="338554"/>
            <a:chOff x="421271" y="4480857"/>
            <a:chExt cx="2404828" cy="338554"/>
          </a:xfrm>
        </p:grpSpPr>
        <p:grpSp>
          <p:nvGrpSpPr>
            <p:cNvPr id="97" name="그룹 96"/>
            <p:cNvGrpSpPr/>
            <p:nvPr/>
          </p:nvGrpSpPr>
          <p:grpSpPr>
            <a:xfrm>
              <a:off x="421271" y="4480857"/>
              <a:ext cx="2404828" cy="338554"/>
              <a:chOff x="421271" y="1163782"/>
              <a:chExt cx="2404828" cy="338554"/>
            </a:xfrm>
          </p:grpSpPr>
          <p:sp>
            <p:nvSpPr>
              <p:cNvPr id="99" name="직사각형 98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grpSp>
            <p:nvGrpSpPr>
              <p:cNvPr id="100" name="그룹 99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101" name="그룹 100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103" name="직사각형 102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104" name="TextBox 103"/>
                  <p:cNvSpPr txBox="1"/>
                  <p:nvPr/>
                </p:nvSpPr>
                <p:spPr>
                  <a:xfrm>
                    <a:off x="1267194" y="911456"/>
                    <a:ext cx="181927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100" dirty="0" smtClean="0">
                        <a:latin typeface="+mn-ea"/>
                      </a:rPr>
                      <a:t>일자리 매칭 </a:t>
                    </a:r>
                    <a:r>
                      <a:rPr lang="en-US" altLang="ko-KR" sz="1100" dirty="0" smtClean="0">
                        <a:latin typeface="+mn-ea"/>
                      </a:rPr>
                      <a:t>JSP</a:t>
                    </a:r>
                    <a:endParaRPr lang="ko-KR" altLang="en-US" sz="1100" dirty="0">
                      <a:latin typeface="+mn-ea"/>
                    </a:endParaRPr>
                  </a:p>
                </p:txBody>
              </p:sp>
            </p:grpSp>
            <p:pic>
              <p:nvPicPr>
                <p:cNvPr id="102" name="그림 101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98" name="직선 연결선 97"/>
            <p:cNvCxnSpPr/>
            <p:nvPr/>
          </p:nvCxnSpPr>
          <p:spPr>
            <a:xfrm>
              <a:off x="495300" y="4572028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313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4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8990326" y="45720"/>
            <a:ext cx="3201673" cy="65510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712830" y="1080137"/>
            <a:ext cx="1826359" cy="664082"/>
          </a:xfrm>
          <a:prstGeom prst="roundRect">
            <a:avLst/>
          </a:prstGeom>
          <a:solidFill>
            <a:srgbClr val="F56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845294" y="1227512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프로그램 승인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2973" t="19273" r="12012" b="9475"/>
          <a:stretch/>
        </p:blipFill>
        <p:spPr>
          <a:xfrm>
            <a:off x="744582" y="1044050"/>
            <a:ext cx="7458892" cy="522261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16778" y="1596844"/>
            <a:ext cx="1036273" cy="3223350"/>
          </a:xfrm>
          <a:prstGeom prst="rect">
            <a:avLst/>
          </a:prstGeom>
          <a:noFill/>
          <a:ln w="28575">
            <a:solidFill>
              <a:srgbClr val="F56C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142724" y="2283681"/>
            <a:ext cx="2882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대학에서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사업을 등록을 하게 된다면 </a:t>
            </a:r>
            <a:r>
              <a:rPr lang="ko-KR" altLang="en-US" sz="1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상담사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화면에서 확인 </a:t>
            </a:r>
            <a:r>
              <a:rPr lang="ko-KR" altLang="en-US" sz="1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할수있으며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상담사가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승인 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1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미승인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여부를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결정 할 수 있게 구현되었습니다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152618" y="297345"/>
            <a:ext cx="2889895" cy="6197996"/>
          </a:xfrm>
          <a:prstGeom prst="roundRect">
            <a:avLst>
              <a:gd name="adj" fmla="val 5241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5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4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06" y="1409499"/>
            <a:ext cx="4361906" cy="1972660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1980656" y="945140"/>
            <a:ext cx="2404828" cy="338554"/>
            <a:chOff x="421271" y="1163782"/>
            <a:chExt cx="2404828" cy="338554"/>
          </a:xfrm>
        </p:grpSpPr>
        <p:grpSp>
          <p:nvGrpSpPr>
            <p:cNvPr id="61" name="그룹 60"/>
            <p:cNvGrpSpPr/>
            <p:nvPr/>
          </p:nvGrpSpPr>
          <p:grpSpPr>
            <a:xfrm>
              <a:off x="421271" y="1163782"/>
              <a:ext cx="2404828" cy="338554"/>
              <a:chOff x="421271" y="1163782"/>
              <a:chExt cx="2404828" cy="338554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grpSp>
            <p:nvGrpSpPr>
              <p:cNvPr id="64" name="그룹 63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67" name="직사각형 66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1267194" y="911456"/>
                    <a:ext cx="181927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100" dirty="0" smtClean="0">
                        <a:latin typeface="+mn-ea"/>
                      </a:rPr>
                      <a:t>프로그램 승인 </a:t>
                    </a:r>
                    <a:r>
                      <a:rPr lang="en-US" altLang="ko-KR" sz="1100" dirty="0" smtClean="0">
                        <a:latin typeface="+mn-ea"/>
                      </a:rPr>
                      <a:t>Controller</a:t>
                    </a:r>
                    <a:endParaRPr lang="ko-KR" altLang="en-US" sz="1100" dirty="0">
                      <a:latin typeface="+mn-ea"/>
                    </a:endParaRPr>
                  </a:p>
                </p:txBody>
              </p:sp>
            </p:grpSp>
            <p:pic>
              <p:nvPicPr>
                <p:cNvPr id="66" name="그림 6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62" name="직선 연결선 61"/>
            <p:cNvCxnSpPr/>
            <p:nvPr/>
          </p:nvCxnSpPr>
          <p:spPr>
            <a:xfrm>
              <a:off x="495300" y="1247775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06" y="4392654"/>
            <a:ext cx="4361906" cy="1085850"/>
          </a:xfrm>
          <a:prstGeom prst="rect">
            <a:avLst/>
          </a:prstGeom>
        </p:spPr>
      </p:pic>
      <p:grpSp>
        <p:nvGrpSpPr>
          <p:cNvPr id="69" name="그룹 68"/>
          <p:cNvGrpSpPr/>
          <p:nvPr/>
        </p:nvGrpSpPr>
        <p:grpSpPr>
          <a:xfrm>
            <a:off x="2033235" y="3565606"/>
            <a:ext cx="2404828" cy="338554"/>
            <a:chOff x="421271" y="1163782"/>
            <a:chExt cx="2404828" cy="338554"/>
          </a:xfrm>
        </p:grpSpPr>
        <p:grpSp>
          <p:nvGrpSpPr>
            <p:cNvPr id="70" name="그룹 69"/>
            <p:cNvGrpSpPr/>
            <p:nvPr/>
          </p:nvGrpSpPr>
          <p:grpSpPr>
            <a:xfrm>
              <a:off x="421271" y="1163782"/>
              <a:ext cx="2404828" cy="338554"/>
              <a:chOff x="421271" y="1163782"/>
              <a:chExt cx="2404828" cy="338554"/>
            </a:xfrm>
          </p:grpSpPr>
          <p:sp>
            <p:nvSpPr>
              <p:cNvPr id="72" name="직사각형 7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grpSp>
            <p:nvGrpSpPr>
              <p:cNvPr id="73" name="그룹 72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74" name="그룹 73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76" name="직사각형 75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1267194" y="911456"/>
                    <a:ext cx="181927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100" dirty="0" smtClean="0">
                        <a:latin typeface="+mn-ea"/>
                      </a:rPr>
                      <a:t>프로그램 승인 </a:t>
                    </a:r>
                    <a:r>
                      <a:rPr lang="en-US" altLang="ko-KR" sz="1100" dirty="0" smtClean="0">
                        <a:latin typeface="+mn-ea"/>
                      </a:rPr>
                      <a:t>Service</a:t>
                    </a:r>
                    <a:endParaRPr lang="ko-KR" altLang="en-US" sz="1100" dirty="0">
                      <a:latin typeface="+mn-ea"/>
                    </a:endParaRPr>
                  </a:p>
                </p:txBody>
              </p:sp>
            </p:grpSp>
            <p:pic>
              <p:nvPicPr>
                <p:cNvPr id="75" name="그림 7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71" name="직선 연결선 70"/>
            <p:cNvCxnSpPr/>
            <p:nvPr/>
          </p:nvCxnSpPr>
          <p:spPr>
            <a:xfrm>
              <a:off x="495300" y="1247775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882" y="756349"/>
            <a:ext cx="4115344" cy="3027294"/>
          </a:xfrm>
          <a:prstGeom prst="rect">
            <a:avLst/>
          </a:prstGeom>
        </p:spPr>
      </p:pic>
      <p:grpSp>
        <p:nvGrpSpPr>
          <p:cNvPr id="105" name="그룹 104"/>
          <p:cNvGrpSpPr/>
          <p:nvPr/>
        </p:nvGrpSpPr>
        <p:grpSpPr>
          <a:xfrm>
            <a:off x="6907140" y="345409"/>
            <a:ext cx="2404828" cy="338554"/>
            <a:chOff x="421271" y="1163782"/>
            <a:chExt cx="2404828" cy="338554"/>
          </a:xfrm>
        </p:grpSpPr>
        <p:grpSp>
          <p:nvGrpSpPr>
            <p:cNvPr id="106" name="그룹 105"/>
            <p:cNvGrpSpPr/>
            <p:nvPr/>
          </p:nvGrpSpPr>
          <p:grpSpPr>
            <a:xfrm>
              <a:off x="421271" y="1163782"/>
              <a:ext cx="2404828" cy="338554"/>
              <a:chOff x="421271" y="1163782"/>
              <a:chExt cx="2404828" cy="338554"/>
            </a:xfrm>
          </p:grpSpPr>
          <p:sp>
            <p:nvSpPr>
              <p:cNvPr id="108" name="직사각형 107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grpSp>
            <p:nvGrpSpPr>
              <p:cNvPr id="109" name="그룹 108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110" name="그룹 109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112" name="직사각형 111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1267194" y="911456"/>
                    <a:ext cx="181927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100" dirty="0" smtClean="0">
                        <a:latin typeface="+mn-ea"/>
                      </a:rPr>
                      <a:t>프로그램 승인 </a:t>
                    </a:r>
                    <a:r>
                      <a:rPr lang="en-US" altLang="ko-KR" sz="1100" dirty="0" smtClean="0">
                        <a:latin typeface="+mn-ea"/>
                      </a:rPr>
                      <a:t>xml</a:t>
                    </a:r>
                    <a:endParaRPr lang="ko-KR" altLang="en-US" sz="1100" dirty="0">
                      <a:latin typeface="+mn-ea"/>
                    </a:endParaRPr>
                  </a:p>
                </p:txBody>
              </p:sp>
            </p:grpSp>
            <p:pic>
              <p:nvPicPr>
                <p:cNvPr id="111" name="그림 11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7" name="직선 연결선 106"/>
            <p:cNvCxnSpPr/>
            <p:nvPr/>
          </p:nvCxnSpPr>
          <p:spPr>
            <a:xfrm>
              <a:off x="495300" y="1247775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882" y="4336802"/>
            <a:ext cx="2694237" cy="17640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144" y="5195496"/>
            <a:ext cx="4658482" cy="1356333"/>
          </a:xfrm>
          <a:prstGeom prst="rect">
            <a:avLst/>
          </a:prstGeom>
        </p:spPr>
      </p:pic>
      <p:grpSp>
        <p:nvGrpSpPr>
          <p:cNvPr id="114" name="그룹 113"/>
          <p:cNvGrpSpPr/>
          <p:nvPr/>
        </p:nvGrpSpPr>
        <p:grpSpPr>
          <a:xfrm>
            <a:off x="8875409" y="4713251"/>
            <a:ext cx="2404828" cy="338554"/>
            <a:chOff x="421271" y="1163782"/>
            <a:chExt cx="2404828" cy="338554"/>
          </a:xfrm>
        </p:grpSpPr>
        <p:grpSp>
          <p:nvGrpSpPr>
            <p:cNvPr id="115" name="그룹 114"/>
            <p:cNvGrpSpPr/>
            <p:nvPr/>
          </p:nvGrpSpPr>
          <p:grpSpPr>
            <a:xfrm>
              <a:off x="421271" y="1163782"/>
              <a:ext cx="2404828" cy="338554"/>
              <a:chOff x="421271" y="1163782"/>
              <a:chExt cx="2404828" cy="338554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grpSp>
            <p:nvGrpSpPr>
              <p:cNvPr id="118" name="그룹 117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grpSp>
              <p:nvGrpSpPr>
                <p:cNvPr id="119" name="그룹 118"/>
                <p:cNvGrpSpPr/>
                <p:nvPr/>
              </p:nvGrpSpPr>
              <p:grpSpPr>
                <a:xfrm>
                  <a:off x="421271" y="1163782"/>
                  <a:ext cx="2404828" cy="338554"/>
                  <a:chOff x="1175883" y="883064"/>
                  <a:chExt cx="2404828" cy="338554"/>
                </a:xfrm>
              </p:grpSpPr>
              <p:sp>
                <p:nvSpPr>
                  <p:cNvPr id="121" name="직사각형 120"/>
                  <p:cNvSpPr/>
                  <p:nvPr/>
                </p:nvSpPr>
                <p:spPr>
                  <a:xfrm>
                    <a:off x="1175883" y="883064"/>
                    <a:ext cx="2404828" cy="338554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1267194" y="911456"/>
                    <a:ext cx="181927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100" dirty="0" smtClean="0">
                        <a:latin typeface="+mn-ea"/>
                      </a:rPr>
                      <a:t>프로그램 승인 </a:t>
                    </a:r>
                    <a:r>
                      <a:rPr lang="en-US" altLang="ko-KR" sz="1100" dirty="0" smtClean="0">
                        <a:latin typeface="+mn-ea"/>
                      </a:rPr>
                      <a:t>JSP</a:t>
                    </a:r>
                    <a:endParaRPr lang="ko-KR" altLang="en-US" sz="1100" dirty="0">
                      <a:latin typeface="+mn-ea"/>
                    </a:endParaRPr>
                  </a:p>
                </p:txBody>
              </p:sp>
            </p:grpSp>
            <p:pic>
              <p:nvPicPr>
                <p:cNvPr id="120" name="그림 11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16" name="직선 연결선 115"/>
            <p:cNvCxnSpPr/>
            <p:nvPr/>
          </p:nvCxnSpPr>
          <p:spPr>
            <a:xfrm>
              <a:off x="495300" y="1247775"/>
              <a:ext cx="0" cy="15954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435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47676"/>
            <a:chOff x="261257" y="455294"/>
            <a:chExt cx="3414675" cy="447676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721144" y="1161984"/>
            <a:ext cx="1879664" cy="338554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함초롬돋움" panose="020B0604000101010101" pitchFamily="50" charset="-127"/>
              </a:rPr>
              <a:t>설문조사 통계 화면</a:t>
            </a:r>
            <a:endParaRPr lang="ko-KR" altLang="en-US" sz="1400" dirty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990326" y="45720"/>
            <a:ext cx="3201673" cy="65510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712830" y="1080137"/>
            <a:ext cx="1826359" cy="664082"/>
          </a:xfrm>
          <a:prstGeom prst="roundRect">
            <a:avLst/>
          </a:prstGeom>
          <a:solidFill>
            <a:srgbClr val="F56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990442" y="1227512"/>
            <a:ext cx="1638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설문조사 통계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42724" y="2283681"/>
            <a:ext cx="2882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설문조사 결과를 문항별로 막대그래프 형태로 구현하였습니다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152618" y="297345"/>
            <a:ext cx="2889895" cy="6197996"/>
          </a:xfrm>
          <a:prstGeom prst="roundRect">
            <a:avLst>
              <a:gd name="adj" fmla="val 5241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1" y="1698171"/>
            <a:ext cx="4013813" cy="46158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27" y="2211371"/>
            <a:ext cx="4069663" cy="41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1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47676"/>
            <a:chOff x="261257" y="455294"/>
            <a:chExt cx="3414675" cy="447676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9990442" y="1227512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통계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42724" y="2283681"/>
            <a:ext cx="2882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회원이 직접 클릭하는 메뉴 별 접속 통계와 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삽입되어 있는 회원의 권한에 따른 사용자 수를 원형 그래프로 구현하였습니다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152618" y="297345"/>
            <a:ext cx="2889895" cy="6197996"/>
          </a:xfrm>
          <a:prstGeom prst="roundRect">
            <a:avLst>
              <a:gd name="adj" fmla="val 5241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6789947" y="750487"/>
            <a:ext cx="2404828" cy="338554"/>
            <a:chOff x="6060071" y="664055"/>
            <a:chExt cx="2404828" cy="338554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26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28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30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31" name="그림 25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TextBox 84"/>
            <p:cNvSpPr txBox="1"/>
            <p:nvPr/>
          </p:nvSpPr>
          <p:spPr>
            <a:xfrm>
              <a:off x="6134100" y="687175"/>
              <a:ext cx="18192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설문조사 차트</a:t>
              </a:r>
              <a:endPara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4" y="1022240"/>
            <a:ext cx="4277486" cy="52953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07" y="1570319"/>
            <a:ext cx="6725098" cy="17506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07" y="3749015"/>
            <a:ext cx="6552534" cy="209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6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47676"/>
            <a:chOff x="261257" y="455294"/>
            <a:chExt cx="3414675" cy="447676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040202" y="1561197"/>
            <a:ext cx="1879664" cy="338554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함초롬돋움" panose="020B0604000101010101" pitchFamily="50" charset="-127"/>
              </a:rPr>
              <a:t>관리자 통계 화면</a:t>
            </a:r>
            <a:endParaRPr lang="ko-KR" altLang="en-US" sz="1400" dirty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190" y="2571671"/>
            <a:ext cx="4563642" cy="362471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990326" y="45720"/>
            <a:ext cx="3201673" cy="65510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712830" y="1080137"/>
            <a:ext cx="1826359" cy="664082"/>
          </a:xfrm>
          <a:prstGeom prst="roundRect">
            <a:avLst/>
          </a:prstGeom>
          <a:solidFill>
            <a:srgbClr val="F56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990442" y="1227512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통계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42724" y="2283681"/>
            <a:ext cx="2882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회원이 직접 클릭하는 메뉴 별 접속 통계와 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삽입되어 있는 회원의 권한에 따른 사용자 수를 원형 그래프로 구현하였습니다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152618" y="297345"/>
            <a:ext cx="2889895" cy="6197996"/>
          </a:xfrm>
          <a:prstGeom prst="roundRect">
            <a:avLst>
              <a:gd name="adj" fmla="val 5241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53" y="923064"/>
            <a:ext cx="4749898" cy="335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8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0"/>
            <a:ext cx="12192002" cy="6838406"/>
            <a:chOff x="0" y="0"/>
            <a:chExt cx="12192002" cy="6838406"/>
          </a:xfrm>
        </p:grpSpPr>
        <p:sp>
          <p:nvSpPr>
            <p:cNvPr id="56" name="직사각형 55"/>
            <p:cNvSpPr/>
            <p:nvPr/>
          </p:nvSpPr>
          <p:spPr>
            <a:xfrm>
              <a:off x="0" y="3396343"/>
              <a:ext cx="12192002" cy="3442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0" y="0"/>
              <a:ext cx="12192002" cy="33963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28369"/>
            <a:ext cx="6096000" cy="6838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1257" y="455294"/>
            <a:ext cx="3414675" cy="447676"/>
            <a:chOff x="261257" y="455294"/>
            <a:chExt cx="3414675" cy="447676"/>
          </a:xfrm>
        </p:grpSpPr>
        <p:sp>
          <p:nvSpPr>
            <p:cNvPr id="23" name="TextBox 22"/>
            <p:cNvSpPr txBox="1"/>
            <p:nvPr/>
          </p:nvSpPr>
          <p:spPr>
            <a:xfrm>
              <a:off x="261257" y="455294"/>
              <a:ext cx="1604377" cy="447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chemeClr val="accent1">
                      <a:lumMod val="50000"/>
                    </a:schemeClr>
                  </a:solidFill>
                  <a:latin typeface="Arial Black"/>
                  <a:ea typeface="HY헤드라인M"/>
                  <a:cs typeface="Segoe UI"/>
                </a:rPr>
                <a:t>PART 4</a:t>
              </a:r>
              <a:endParaRPr lang="ko-KR" altLang="en-US" sz="2400">
                <a:solidFill>
                  <a:schemeClr val="accent1">
                    <a:lumMod val="50000"/>
                  </a:schemeClr>
                </a:solidFill>
                <a:latin typeface="Arial Black"/>
                <a:ea typeface="HY헤드라인M"/>
                <a:cs typeface="Segoe U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8244" y="516849"/>
              <a:ext cx="2047688" cy="338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프로젝트 구현</a:t>
              </a:r>
            </a:p>
          </p:txBody>
        </p:sp>
      </p:grpSp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8935" y="1608930"/>
            <a:ext cx="6683374" cy="4791075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83547" y="431007"/>
            <a:ext cx="6850062" cy="4259659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425830" y="1126685"/>
            <a:ext cx="2404828" cy="338554"/>
            <a:chOff x="6060071" y="664055"/>
            <a:chExt cx="2404828" cy="338554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6134100" y="748048"/>
              <a:ext cx="0" cy="159544"/>
            </a:xfrm>
            <a:prstGeom prst="line">
              <a:avLst/>
            </a:prstGeom>
            <a:noFill/>
            <a:ln w="28575" cap="flat" cmpd="sng" algn="ctr">
              <a:solidFill>
                <a:srgbClr val="1F4E7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22" name="그룹 27"/>
            <p:cNvGrpSpPr/>
            <p:nvPr/>
          </p:nvGrpSpPr>
          <p:grpSpPr>
            <a:xfrm>
              <a:off x="6060071" y="664055"/>
              <a:ext cx="2404828" cy="338554"/>
              <a:chOff x="421271" y="1163782"/>
              <a:chExt cx="2404828" cy="338554"/>
            </a:xfrm>
          </p:grpSpPr>
          <p:sp>
            <p:nvSpPr>
              <p:cNvPr id="26" name="직사각형 21"/>
              <p:cNvSpPr/>
              <p:nvPr/>
            </p:nvSpPr>
            <p:spPr>
              <a:xfrm>
                <a:off x="2425700" y="1163782"/>
                <a:ext cx="400399" cy="338554"/>
              </a:xfrm>
              <a:prstGeom prst="rect">
                <a:avLst/>
              </a:prstGeom>
              <a:solidFill>
                <a:srgbClr val="1F4E7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27" name="그룹 26"/>
              <p:cNvGrpSpPr/>
              <p:nvPr/>
            </p:nvGrpSpPr>
            <p:grpSpPr>
              <a:xfrm>
                <a:off x="421271" y="1163782"/>
                <a:ext cx="2404828" cy="338554"/>
                <a:chOff x="421271" y="1163782"/>
                <a:chExt cx="2404828" cy="338554"/>
              </a:xfrm>
            </p:grpSpPr>
            <p:sp>
              <p:nvSpPr>
                <p:cNvPr id="28" name="직사각형 11"/>
                <p:cNvSpPr/>
                <p:nvPr/>
              </p:nvSpPr>
              <p:spPr>
                <a:xfrm>
                  <a:off x="421271" y="1163782"/>
                  <a:ext cx="2404828" cy="338554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1F4E79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29" name="그림 25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2482855" y="1194332"/>
                  <a:ext cx="277453" cy="277453"/>
                </a:xfrm>
                <a:prstGeom prst="rect">
                  <a:avLst/>
                </a:prstGeom>
              </p:spPr>
            </p:pic>
          </p:grpSp>
        </p:grpSp>
        <p:sp>
          <p:nvSpPr>
            <p:cNvPr id="25" name="TextBox 84"/>
            <p:cNvSpPr txBox="1"/>
            <p:nvPr/>
          </p:nvSpPr>
          <p:spPr>
            <a:xfrm>
              <a:off x="6134100" y="687175"/>
              <a:ext cx="18192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 차트 확인</a:t>
              </a:r>
              <a:endPara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53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0" y="659"/>
            <a:ext cx="12192002" cy="6857341"/>
            <a:chOff x="0" y="0"/>
            <a:chExt cx="12192002" cy="6852261"/>
          </a:xfrm>
        </p:grpSpPr>
        <p:grpSp>
          <p:nvGrpSpPr>
            <p:cNvPr id="38" name="그룹 37"/>
            <p:cNvGrpSpPr/>
            <p:nvPr/>
          </p:nvGrpSpPr>
          <p:grpSpPr>
            <a:xfrm>
              <a:off x="0" y="0"/>
              <a:ext cx="12192002" cy="6838406"/>
              <a:chOff x="0" y="0"/>
              <a:chExt cx="12192002" cy="6838406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0" y="3396343"/>
                <a:ext cx="12192002" cy="34420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0" y="0"/>
                <a:ext cx="12192002" cy="339634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0" y="13855"/>
              <a:ext cx="6096000" cy="68384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" r="8089"/>
          <a:stretch/>
        </p:blipFill>
        <p:spPr>
          <a:xfrm>
            <a:off x="1445624" y="1765871"/>
            <a:ext cx="4624252" cy="29987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82471" y="3013502"/>
            <a:ext cx="4982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Impact" panose="020B0806030902050204" pitchFamily="34" charset="0"/>
                <a:ea typeface="나눔고딕 ExtraBold" panose="020D0904000000000000" pitchFamily="50" charset="-127"/>
              </a:rPr>
              <a:t>Realization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82471" y="2529290"/>
            <a:ext cx="216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rPr>
              <a:t>PART 5</a:t>
            </a:r>
            <a:endParaRPr lang="ko-KR" altLang="en-US" sz="32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HY헤드라인M" panose="02030600000101010101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91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0" y="659"/>
            <a:ext cx="12192002" cy="6857341"/>
            <a:chOff x="0" y="0"/>
            <a:chExt cx="12192002" cy="6852261"/>
          </a:xfrm>
        </p:grpSpPr>
        <p:grpSp>
          <p:nvGrpSpPr>
            <p:cNvPr id="38" name="그룹 37"/>
            <p:cNvGrpSpPr/>
            <p:nvPr/>
          </p:nvGrpSpPr>
          <p:grpSpPr>
            <a:xfrm>
              <a:off x="0" y="0"/>
              <a:ext cx="12192002" cy="6838406"/>
              <a:chOff x="0" y="0"/>
              <a:chExt cx="12192002" cy="6838406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0" y="3396343"/>
                <a:ext cx="12192002" cy="34420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0" y="0"/>
                <a:ext cx="12192002" cy="339634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0" y="13855"/>
              <a:ext cx="6096000" cy="68384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13" name="TextBox 12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5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느낀 점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997692" y="1034424"/>
            <a:ext cx="264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X</a:t>
            </a:r>
            <a:endParaRPr lang="ko-KR" altLang="en-US" sz="16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824773" y="963632"/>
            <a:ext cx="1056230" cy="1056230"/>
            <a:chOff x="572014" y="1095282"/>
            <a:chExt cx="1056230" cy="1056230"/>
          </a:xfrm>
        </p:grpSpPr>
        <p:sp>
          <p:nvSpPr>
            <p:cNvPr id="53" name="타원 52"/>
            <p:cNvSpPr/>
            <p:nvPr/>
          </p:nvSpPr>
          <p:spPr>
            <a:xfrm>
              <a:off x="572014" y="1095282"/>
              <a:ext cx="1056230" cy="105623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645" y="1266913"/>
              <a:ext cx="712968" cy="712968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1944081" y="1360081"/>
            <a:ext cx="8999581" cy="804894"/>
            <a:chOff x="1939001" y="1095283"/>
            <a:chExt cx="8999581" cy="804894"/>
          </a:xfrm>
        </p:grpSpPr>
        <p:sp>
          <p:nvSpPr>
            <p:cNvPr id="59" name="직각 삼각형 58"/>
            <p:cNvSpPr/>
            <p:nvPr/>
          </p:nvSpPr>
          <p:spPr>
            <a:xfrm rot="5400000" flipV="1">
              <a:off x="2022139" y="1084931"/>
              <a:ext cx="257087" cy="423363"/>
            </a:xfrm>
            <a:prstGeom prst="rtTriangl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352839" y="1095283"/>
              <a:ext cx="8502395" cy="804894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352839" y="1231844"/>
              <a:ext cx="8585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저는 이 프로젝트를 통해서 프로젝트의 전반적인 흐름을 배우게 되었으며</a:t>
              </a:r>
              <a:r>
                <a:rPr lang="en-US" altLang="ko-KR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한걸음 더 성장할 수 있는 계기가 되었습니다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프로젝트가 </a:t>
              </a:r>
              <a:r>
                <a:rPr lang="ko-KR" altLang="en-US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끝나도 끊임없이 배우며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성장하는 </a:t>
              </a:r>
              <a:r>
                <a:rPr lang="ko-KR" altLang="en-US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개발자가 되도록 노력하겠습니다</a:t>
              </a:r>
              <a:r>
                <a:rPr lang="en-US" altLang="ko-KR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62371" y="979067"/>
            <a:ext cx="2251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주영현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43736" y="2170355"/>
            <a:ext cx="1054342" cy="1054342"/>
            <a:chOff x="843736" y="2068492"/>
            <a:chExt cx="1054342" cy="1054342"/>
          </a:xfrm>
        </p:grpSpPr>
        <p:sp>
          <p:nvSpPr>
            <p:cNvPr id="65" name="타원 64"/>
            <p:cNvSpPr/>
            <p:nvPr/>
          </p:nvSpPr>
          <p:spPr>
            <a:xfrm>
              <a:off x="843736" y="2068492"/>
              <a:ext cx="1054342" cy="105434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490" y="2235309"/>
              <a:ext cx="720708" cy="720708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1944081" y="2589280"/>
            <a:ext cx="8999581" cy="804894"/>
            <a:chOff x="1939001" y="1095283"/>
            <a:chExt cx="8999581" cy="804894"/>
          </a:xfrm>
        </p:grpSpPr>
        <p:sp>
          <p:nvSpPr>
            <p:cNvPr id="68" name="직각 삼각형 67"/>
            <p:cNvSpPr/>
            <p:nvPr/>
          </p:nvSpPr>
          <p:spPr>
            <a:xfrm rot="5400000" flipV="1">
              <a:off x="2022139" y="1084931"/>
              <a:ext cx="257087" cy="423363"/>
            </a:xfrm>
            <a:prstGeom prst="rtTriangl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352839" y="1095283"/>
              <a:ext cx="8502395" cy="804894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352839" y="1128631"/>
              <a:ext cx="85857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팀프로젝트를 진행하며 기능 구현하는데 어려움이 있었지만</a:t>
              </a:r>
              <a:r>
                <a:rPr lang="en-US" altLang="ko-KR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팀원들과 협업하여 도움을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받아 무사히 완료할 수 </a:t>
              </a:r>
              <a:r>
                <a:rPr lang="ko-KR" altLang="en-US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있었습니다</a:t>
              </a:r>
              <a:r>
                <a:rPr lang="en-US" altLang="ko-KR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 </a:t>
              </a:r>
              <a:r>
                <a:rPr lang="ko-KR" altLang="en-US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결과적으로 직접 해보며 자신감도 실력도 성장하는 기회가 되었고</a:t>
              </a:r>
              <a:r>
                <a:rPr lang="en-US" altLang="ko-KR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즐겁게 교육을 마칠 수 </a:t>
              </a:r>
              <a:endPara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있었습니다</a:t>
              </a:r>
              <a:r>
                <a:rPr lang="en-US" altLang="ko-KR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2262371" y="2208266"/>
            <a:ext cx="2251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정수지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26629" y="3406321"/>
            <a:ext cx="1054373" cy="1054373"/>
            <a:chOff x="826629" y="3299924"/>
            <a:chExt cx="1054373" cy="105437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463" y="3480758"/>
              <a:ext cx="692705" cy="692705"/>
            </a:xfrm>
            <a:prstGeom prst="rect">
              <a:avLst/>
            </a:prstGeom>
          </p:spPr>
        </p:pic>
        <p:sp>
          <p:nvSpPr>
            <p:cNvPr id="28" name="타원 27"/>
            <p:cNvSpPr/>
            <p:nvPr/>
          </p:nvSpPr>
          <p:spPr>
            <a:xfrm>
              <a:off x="826629" y="3299924"/>
              <a:ext cx="1054373" cy="1054373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944081" y="3817384"/>
            <a:ext cx="8999581" cy="804894"/>
            <a:chOff x="1939001" y="1095283"/>
            <a:chExt cx="8999581" cy="804894"/>
          </a:xfrm>
        </p:grpSpPr>
        <p:sp>
          <p:nvSpPr>
            <p:cNvPr id="36" name="직각 삼각형 35"/>
            <p:cNvSpPr/>
            <p:nvPr/>
          </p:nvSpPr>
          <p:spPr>
            <a:xfrm rot="5400000" flipV="1">
              <a:off x="2022139" y="1097631"/>
              <a:ext cx="257087" cy="423363"/>
            </a:xfrm>
            <a:prstGeom prst="rtTriangl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352839" y="1095283"/>
              <a:ext cx="8502395" cy="804894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52839" y="1128631"/>
              <a:ext cx="85857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프로젝트에 들어가기 전에는 코드에 대해 완벽하게 숙지하지 못하여 맡은 역할을 수행하지 못할까 봐 걱정하였는데 팀원들의 도움으로 하나하나 배워갈 수 있었고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덕분에 게시판을 만드는데 시간을 단축 할 수 있었습니다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이를 발판으로 더 성장하고 배워가는 개발자가 되고 싶습니다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262371" y="3436370"/>
            <a:ext cx="2251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이나연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8" name="직각 삼각형 57"/>
          <p:cNvSpPr/>
          <p:nvPr/>
        </p:nvSpPr>
        <p:spPr>
          <a:xfrm rot="16200000" flipH="1" flipV="1">
            <a:off x="9475724" y="5155401"/>
            <a:ext cx="257087" cy="418994"/>
          </a:xfrm>
          <a:prstGeom prst="rtTriangl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299510" y="4756658"/>
            <a:ext cx="3644152" cy="1127478"/>
            <a:chOff x="7299510" y="4590343"/>
            <a:chExt cx="3644152" cy="1127478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8676" y="4832835"/>
              <a:ext cx="721712" cy="721712"/>
            </a:xfrm>
            <a:prstGeom prst="rect">
              <a:avLst/>
            </a:prstGeom>
          </p:spPr>
        </p:pic>
        <p:sp>
          <p:nvSpPr>
            <p:cNvPr id="46" name="타원 45"/>
            <p:cNvSpPr/>
            <p:nvPr/>
          </p:nvSpPr>
          <p:spPr>
            <a:xfrm>
              <a:off x="9895402" y="4669561"/>
              <a:ext cx="1048260" cy="104826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 flipH="1">
              <a:off x="7299510" y="4997254"/>
              <a:ext cx="2104686" cy="720567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/>
            <p:cNvSpPr txBox="1"/>
            <p:nvPr/>
          </p:nvSpPr>
          <p:spPr>
            <a:xfrm flipH="1">
              <a:off x="7426673" y="5193691"/>
              <a:ext cx="21503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스프링 별 거 없네 </a:t>
              </a:r>
              <a:r>
                <a:rPr lang="ko-KR" altLang="en-US" sz="1400" dirty="0" err="1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ㅋ</a:t>
              </a:r>
              <a:endPara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529051" y="4590343"/>
              <a:ext cx="2251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강동호</a:t>
              </a:r>
              <a:endPara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93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0" y="659"/>
            <a:ext cx="12192002" cy="6857341"/>
            <a:chOff x="0" y="0"/>
            <a:chExt cx="12192002" cy="6852261"/>
          </a:xfrm>
        </p:grpSpPr>
        <p:grpSp>
          <p:nvGrpSpPr>
            <p:cNvPr id="38" name="그룹 37"/>
            <p:cNvGrpSpPr/>
            <p:nvPr/>
          </p:nvGrpSpPr>
          <p:grpSpPr>
            <a:xfrm>
              <a:off x="0" y="0"/>
              <a:ext cx="12192002" cy="6838406"/>
              <a:chOff x="0" y="0"/>
              <a:chExt cx="12192002" cy="6838406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0" y="3396343"/>
                <a:ext cx="12192002" cy="34420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0" y="0"/>
                <a:ext cx="12192002" cy="339634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0" y="13855"/>
              <a:ext cx="6096000" cy="68384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61257" y="455294"/>
            <a:ext cx="3414675" cy="461665"/>
            <a:chOff x="261257" y="455294"/>
            <a:chExt cx="3414675" cy="461665"/>
          </a:xfrm>
        </p:grpSpPr>
        <p:sp>
          <p:nvSpPr>
            <p:cNvPr id="13" name="TextBox 12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5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28244" y="516849"/>
              <a:ext cx="2047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느낀 점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997692" y="1034424"/>
            <a:ext cx="264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X</a:t>
            </a:r>
            <a:endParaRPr lang="ko-KR" altLang="en-US" sz="16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824773" y="963632"/>
            <a:ext cx="1056230" cy="105623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/>
          <p:cNvGrpSpPr/>
          <p:nvPr/>
        </p:nvGrpSpPr>
        <p:grpSpPr>
          <a:xfrm>
            <a:off x="1944081" y="1327157"/>
            <a:ext cx="8957906" cy="958642"/>
            <a:chOff x="1939001" y="1091998"/>
            <a:chExt cx="8957906" cy="808179"/>
          </a:xfrm>
        </p:grpSpPr>
        <p:sp>
          <p:nvSpPr>
            <p:cNvPr id="59" name="직각 삼각형 58"/>
            <p:cNvSpPr/>
            <p:nvPr/>
          </p:nvSpPr>
          <p:spPr>
            <a:xfrm rot="5400000" flipV="1">
              <a:off x="2022139" y="1084931"/>
              <a:ext cx="257087" cy="423363"/>
            </a:xfrm>
            <a:prstGeom prst="rtTriangl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352839" y="1095283"/>
              <a:ext cx="8502395" cy="804894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311164" y="1091998"/>
              <a:ext cx="8585743" cy="804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팀과 함께 주제를 정하면서 자연스러운 회의와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역할 </a:t>
              </a:r>
              <a:r>
                <a:rPr lang="ko-KR" altLang="en-US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분담을 하며 의견을 나누는 과정을 가져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의사소통하면서 </a:t>
              </a:r>
              <a:r>
                <a:rPr lang="ko-KR" altLang="en-US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타인의 의견</a:t>
              </a:r>
              <a:r>
                <a:rPr lang="en-US" altLang="ko-KR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생각을 공유</a:t>
              </a:r>
              <a:r>
                <a:rPr lang="en-US" altLang="ko-KR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공감할 수 있던 시간이었습니다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기능 </a:t>
              </a:r>
              <a:r>
                <a:rPr lang="ko-KR" altLang="en-US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구현을 하면서 이 부분에 대한 의견을 물어보기도 하고 기존의 </a:t>
              </a:r>
              <a:r>
                <a:rPr lang="en-US" altLang="ko-KR" sz="1400" dirty="0" err="1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ppt</a:t>
              </a:r>
              <a:r>
                <a:rPr lang="ko-KR" altLang="en-US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와 검색을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통해 모르는 </a:t>
              </a:r>
              <a:r>
                <a:rPr lang="ko-KR" altLang="en-US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부분을 보완해 나아가면서 저의 부족한 면을 보충해 나가는 계단과 같은 시간이었습니다</a:t>
              </a:r>
              <a:r>
                <a:rPr lang="en-US" altLang="ko-KR" sz="14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65" name="타원 64"/>
          <p:cNvSpPr/>
          <p:nvPr/>
        </p:nvSpPr>
        <p:spPr>
          <a:xfrm>
            <a:off x="843736" y="2303207"/>
            <a:ext cx="1054342" cy="105434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1911753" y="2707006"/>
            <a:ext cx="8999581" cy="998376"/>
            <a:chOff x="1939001" y="1095283"/>
            <a:chExt cx="8999581" cy="804894"/>
          </a:xfrm>
        </p:grpSpPr>
        <p:sp>
          <p:nvSpPr>
            <p:cNvPr id="68" name="직각 삼각형 67"/>
            <p:cNvSpPr/>
            <p:nvPr/>
          </p:nvSpPr>
          <p:spPr>
            <a:xfrm rot="5400000" flipV="1">
              <a:off x="2022139" y="1084931"/>
              <a:ext cx="257087" cy="423363"/>
            </a:xfrm>
            <a:prstGeom prst="rtTriangl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352839" y="1095283"/>
              <a:ext cx="8502395" cy="804894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352839" y="1128631"/>
              <a:ext cx="8585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28" name="타원 27"/>
          <p:cNvSpPr/>
          <p:nvPr/>
        </p:nvSpPr>
        <p:spPr>
          <a:xfrm>
            <a:off x="826629" y="3774733"/>
            <a:ext cx="1054373" cy="105437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1944081" y="4185796"/>
            <a:ext cx="8999581" cy="804894"/>
            <a:chOff x="1939001" y="1095283"/>
            <a:chExt cx="8999581" cy="804894"/>
          </a:xfrm>
        </p:grpSpPr>
        <p:sp>
          <p:nvSpPr>
            <p:cNvPr id="36" name="직각 삼각형 35"/>
            <p:cNvSpPr/>
            <p:nvPr/>
          </p:nvSpPr>
          <p:spPr>
            <a:xfrm rot="5400000" flipV="1">
              <a:off x="2022139" y="1097631"/>
              <a:ext cx="257087" cy="423363"/>
            </a:xfrm>
            <a:prstGeom prst="rtTriangl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352839" y="1095283"/>
              <a:ext cx="8502395" cy="804894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52839" y="1128631"/>
              <a:ext cx="8585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2262371" y="979067"/>
            <a:ext cx="2251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나기원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08" y="1108857"/>
            <a:ext cx="783280" cy="78328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277153" y="2718272"/>
            <a:ext cx="8585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프로젝트를 진행하면서 훈련기간 동안 습득했던 지식을 활용해 산출물을 만들어 낼 수 있어 흥미로웠고 어려웠던 부분은 팀원들과 여러 의견을 나누며 해결하는 과정에서 협업에 대한 중요성 또한 깨달았습니다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개인적으로 밤늦게까지 오류를 해결하기 위해 노력하면서 개발에 대한 기본 소양이 많이 </a:t>
            </a:r>
            <a:r>
              <a:rPr lang="ko-KR" altLang="en-US" sz="1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늘은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것 같아 만족스러웠습니다</a:t>
            </a:r>
            <a:r>
              <a:rPr lang="en-US" altLang="ko-KR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endParaRPr lang="ko-KR" altLang="en-US" sz="1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323008" y="4220103"/>
            <a:ext cx="85857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프로젝트를 진행하면서 배운 내용을 활용하는 능력을 기를 수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있었습니다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그뿐만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아니라 </a:t>
            </a:r>
            <a:r>
              <a:rPr lang="ko-KR" altLang="en-US" sz="1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개발작업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시간에 대한 개념이 생겨 앞으로의 프로젝트에서 계획 일정을 좀 더 상세하게 계획할 수가 있게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되었습니다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시간이 부족하여 처음 생각한 기능을 모두 구현하지 못해서 아쉬움이 </a:t>
            </a:r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남았습니다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62371" y="2299400"/>
            <a:ext cx="2251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유지은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62371" y="3801838"/>
            <a:ext cx="2251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박지수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0" y="2413689"/>
            <a:ext cx="767198" cy="767198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4" y="3926583"/>
            <a:ext cx="750743" cy="7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7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0" y="659"/>
            <a:ext cx="12192002" cy="6857341"/>
            <a:chOff x="0" y="0"/>
            <a:chExt cx="12192002" cy="6852261"/>
          </a:xfrm>
        </p:grpSpPr>
        <p:grpSp>
          <p:nvGrpSpPr>
            <p:cNvPr id="38" name="그룹 37"/>
            <p:cNvGrpSpPr/>
            <p:nvPr/>
          </p:nvGrpSpPr>
          <p:grpSpPr>
            <a:xfrm>
              <a:off x="0" y="0"/>
              <a:ext cx="12192002" cy="6838406"/>
              <a:chOff x="0" y="0"/>
              <a:chExt cx="12192002" cy="6838406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0" y="3396343"/>
                <a:ext cx="12192002" cy="34420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0" y="0"/>
                <a:ext cx="12192002" cy="339634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0" y="13855"/>
              <a:ext cx="6096000" cy="68384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6" b="7433"/>
          <a:stretch/>
        </p:blipFill>
        <p:spPr>
          <a:xfrm>
            <a:off x="957943" y="1750424"/>
            <a:ext cx="5122817" cy="33310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82471" y="3013502"/>
            <a:ext cx="4355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Impact" panose="020B0806030902050204" pitchFamily="34" charset="0"/>
                <a:ea typeface="나눔고딕 ExtraBold" panose="020D0904000000000000" pitchFamily="50" charset="-127"/>
              </a:rPr>
              <a:t>Project Outline</a:t>
            </a:r>
            <a:endParaRPr lang="ko-KR" altLang="en-US" sz="4800" dirty="0">
              <a:latin typeface="Impact" panose="020B0806030902050204" pitchFamily="34" charset="0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82471" y="2529290"/>
            <a:ext cx="216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rPr>
              <a:t>PART 2</a:t>
            </a:r>
            <a:endParaRPr lang="ko-KR" altLang="en-US" sz="32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HY헤드라인M" panose="02030600000101010101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79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942109" y="1704107"/>
            <a:ext cx="3047999" cy="2951019"/>
            <a:chOff x="2812473" y="1607126"/>
            <a:chExt cx="3047999" cy="2951019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2812473" y="1731818"/>
              <a:ext cx="2923309" cy="0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895600" y="1607126"/>
              <a:ext cx="0" cy="2951019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2812473" y="4433454"/>
              <a:ext cx="3047999" cy="0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5735782" y="1607126"/>
              <a:ext cx="0" cy="1177638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316182" y="2881745"/>
            <a:ext cx="80633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 :)</a:t>
            </a:r>
            <a:endParaRPr lang="ko-KR" altLang="en-US" sz="8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5125" y="1093491"/>
            <a:ext cx="4156364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JOB JAVA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Git</a:t>
            </a:r>
            <a:r>
              <a:rPr lang="en-US" altLang="ko-KR" sz="1200" dirty="0" smtClean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https</a:t>
            </a:r>
            <a:r>
              <a:rPr lang="en-US" altLang="ko-KR" sz="1200" dirty="0">
                <a:solidFill>
                  <a:schemeClr val="bg1"/>
                </a:solidFill>
              </a:rPr>
              <a:t>://github.com/Sikeru/JOBJAVA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09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1257" y="455294"/>
            <a:ext cx="3681865" cy="461665"/>
            <a:chOff x="261257" y="455294"/>
            <a:chExt cx="3681865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1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3445" y="516849"/>
              <a:ext cx="2879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팀원 별 역할 소개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0" y="659"/>
            <a:ext cx="12192002" cy="6857341"/>
            <a:chOff x="0" y="0"/>
            <a:chExt cx="12192002" cy="6852261"/>
          </a:xfrm>
        </p:grpSpPr>
        <p:grpSp>
          <p:nvGrpSpPr>
            <p:cNvPr id="40" name="그룹 39"/>
            <p:cNvGrpSpPr/>
            <p:nvPr/>
          </p:nvGrpSpPr>
          <p:grpSpPr>
            <a:xfrm>
              <a:off x="0" y="0"/>
              <a:ext cx="12192002" cy="6838406"/>
              <a:chOff x="0" y="0"/>
              <a:chExt cx="12192002" cy="6838406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0" y="3396343"/>
                <a:ext cx="12192002" cy="34420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0" y="0"/>
                <a:ext cx="12192002" cy="339634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직사각형 40"/>
            <p:cNvSpPr/>
            <p:nvPr/>
          </p:nvSpPr>
          <p:spPr>
            <a:xfrm>
              <a:off x="0" y="13855"/>
              <a:ext cx="6096000" cy="68384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261257" y="455294"/>
            <a:ext cx="3289980" cy="461665"/>
            <a:chOff x="261257" y="455294"/>
            <a:chExt cx="3289980" cy="461665"/>
          </a:xfrm>
        </p:grpSpPr>
        <p:sp>
          <p:nvSpPr>
            <p:cNvPr id="55" name="TextBox 54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2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71560" y="516849"/>
              <a:ext cx="2879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사업개요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21" name="모서리가 둥근 직사각형 120"/>
          <p:cNvSpPr/>
          <p:nvPr/>
        </p:nvSpPr>
        <p:spPr>
          <a:xfrm>
            <a:off x="400881" y="3238281"/>
            <a:ext cx="11381816" cy="3252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5294792" y="2581180"/>
            <a:ext cx="1602416" cy="1602416"/>
          </a:xfrm>
          <a:prstGeom prst="ellipse">
            <a:avLst/>
          </a:prstGeom>
          <a:solidFill>
            <a:srgbClr val="F56C2F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대전형</a:t>
            </a:r>
            <a:endParaRPr lang="en-US" altLang="ko-KR" sz="1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코업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뉴리더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양성사업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310190" y="2581180"/>
            <a:ext cx="1602416" cy="1602416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대전 일자리 지원 센터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9279394" y="2581180"/>
            <a:ext cx="1602416" cy="1602416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일자리카페</a:t>
            </a:r>
            <a:endParaRPr lang="en-US" altLang="ko-KR" sz="1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꿈터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054248" y="4303054"/>
            <a:ext cx="114300" cy="686762"/>
            <a:chOff x="2054248" y="4370015"/>
            <a:chExt cx="114300" cy="686762"/>
          </a:xfrm>
        </p:grpSpPr>
        <p:sp>
          <p:nvSpPr>
            <p:cNvPr id="25" name="타원 24"/>
            <p:cNvSpPr/>
            <p:nvPr/>
          </p:nvSpPr>
          <p:spPr>
            <a:xfrm>
              <a:off x="2054248" y="4370015"/>
              <a:ext cx="114300" cy="1143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2054248" y="4656739"/>
              <a:ext cx="114300" cy="1143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2054248" y="4942477"/>
              <a:ext cx="114300" cy="1143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6038850" y="1671374"/>
            <a:ext cx="114300" cy="686762"/>
            <a:chOff x="2054248" y="4370015"/>
            <a:chExt cx="114300" cy="686762"/>
          </a:xfrm>
        </p:grpSpPr>
        <p:sp>
          <p:nvSpPr>
            <p:cNvPr id="82" name="타원 81"/>
            <p:cNvSpPr/>
            <p:nvPr/>
          </p:nvSpPr>
          <p:spPr>
            <a:xfrm>
              <a:off x="2054248" y="4370015"/>
              <a:ext cx="114300" cy="1143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2054248" y="4656739"/>
              <a:ext cx="114300" cy="1143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/>
            <p:cNvSpPr/>
            <p:nvPr/>
          </p:nvSpPr>
          <p:spPr>
            <a:xfrm>
              <a:off x="2054248" y="4942477"/>
              <a:ext cx="114300" cy="1143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538435" y="574796"/>
            <a:ext cx="3898900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대학 재학생들에게 연구소 기업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벤처기업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중소기업 등 직무 체험 기회를 확대하여 </a:t>
            </a:r>
            <a:endParaRPr lang="en-US" altLang="ko-KR" sz="14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경력개발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조기 취업 및 청년 실업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ZERO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 추진 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68824" y="5063741"/>
            <a:ext cx="292780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경제성장 기반 구축 일자리 창출</a:t>
            </a:r>
            <a:endParaRPr lang="en-US" altLang="ko-KR" sz="14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대상 별 맞춤형 일자리 지원</a:t>
            </a:r>
            <a:endParaRPr lang="en-US" altLang="ko-KR" sz="14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일자리 질 개선 및 추진 체계 강화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99400" y="5101460"/>
            <a:ext cx="4000863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대전시 구직자들을 위해 대학가 주변 편의 생활권 내에 취업관련 커뮤니티 공간을 제공하여 취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·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창업 정보를 공유하고 취업지원 프로그램을 운영하는 잡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(JOB)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10023452" y="4303054"/>
            <a:ext cx="114300" cy="686762"/>
            <a:chOff x="2054248" y="4370015"/>
            <a:chExt cx="114300" cy="686762"/>
          </a:xfrm>
        </p:grpSpPr>
        <p:sp>
          <p:nvSpPr>
            <p:cNvPr id="108" name="타원 107"/>
            <p:cNvSpPr/>
            <p:nvPr/>
          </p:nvSpPr>
          <p:spPr>
            <a:xfrm>
              <a:off x="2054248" y="4370015"/>
              <a:ext cx="114300" cy="1143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/>
            <p:cNvSpPr/>
            <p:nvPr/>
          </p:nvSpPr>
          <p:spPr>
            <a:xfrm>
              <a:off x="2054248" y="4656739"/>
              <a:ext cx="114300" cy="1143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/>
            <p:cNvSpPr/>
            <p:nvPr/>
          </p:nvSpPr>
          <p:spPr>
            <a:xfrm>
              <a:off x="2054248" y="4942477"/>
              <a:ext cx="114300" cy="1143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갈매기형 수장 122"/>
          <p:cNvSpPr/>
          <p:nvPr/>
        </p:nvSpPr>
        <p:spPr>
          <a:xfrm>
            <a:off x="3173863" y="3305478"/>
            <a:ext cx="188083" cy="188083"/>
          </a:xfrm>
          <a:prstGeom prst="chevron">
            <a:avLst/>
          </a:prstGeom>
          <a:solidFill>
            <a:schemeClr val="bg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8" name="갈매기형 수장 127"/>
          <p:cNvSpPr/>
          <p:nvPr/>
        </p:nvSpPr>
        <p:spPr>
          <a:xfrm>
            <a:off x="3943122" y="3305478"/>
            <a:ext cx="188083" cy="188083"/>
          </a:xfrm>
          <a:prstGeom prst="chevron">
            <a:avLst/>
          </a:prstGeom>
          <a:solidFill>
            <a:schemeClr val="bg1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9" name="갈매기형 수장 128"/>
          <p:cNvSpPr/>
          <p:nvPr/>
        </p:nvSpPr>
        <p:spPr>
          <a:xfrm>
            <a:off x="4712381" y="3305478"/>
            <a:ext cx="188083" cy="188083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0" name="갈매기형 수장 129"/>
          <p:cNvSpPr/>
          <p:nvPr/>
        </p:nvSpPr>
        <p:spPr>
          <a:xfrm>
            <a:off x="7157286" y="3305478"/>
            <a:ext cx="188083" cy="188083"/>
          </a:xfrm>
          <a:prstGeom prst="chevron">
            <a:avLst/>
          </a:prstGeom>
          <a:solidFill>
            <a:schemeClr val="bg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갈매기형 수장 130"/>
          <p:cNvSpPr/>
          <p:nvPr/>
        </p:nvSpPr>
        <p:spPr>
          <a:xfrm>
            <a:off x="7926545" y="3305478"/>
            <a:ext cx="188083" cy="188083"/>
          </a:xfrm>
          <a:prstGeom prst="chevron">
            <a:avLst/>
          </a:prstGeom>
          <a:solidFill>
            <a:schemeClr val="bg1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2" name="갈매기형 수장 131"/>
          <p:cNvSpPr/>
          <p:nvPr/>
        </p:nvSpPr>
        <p:spPr>
          <a:xfrm>
            <a:off x="8695804" y="3305478"/>
            <a:ext cx="188083" cy="188083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92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59"/>
            <a:ext cx="12192002" cy="6857341"/>
            <a:chOff x="0" y="0"/>
            <a:chExt cx="12192002" cy="6852261"/>
          </a:xfrm>
        </p:grpSpPr>
        <p:grpSp>
          <p:nvGrpSpPr>
            <p:cNvPr id="30" name="그룹 29"/>
            <p:cNvGrpSpPr/>
            <p:nvPr/>
          </p:nvGrpSpPr>
          <p:grpSpPr>
            <a:xfrm>
              <a:off x="0" y="0"/>
              <a:ext cx="12192002" cy="6838406"/>
              <a:chOff x="0" y="0"/>
              <a:chExt cx="12192002" cy="6838406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0" y="3396343"/>
                <a:ext cx="12192002" cy="34420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0" y="0"/>
                <a:ext cx="12192002" cy="339634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0" y="13855"/>
              <a:ext cx="6096000" cy="68384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61257" y="455294"/>
            <a:ext cx="3289980" cy="461665"/>
            <a:chOff x="261257" y="455294"/>
            <a:chExt cx="328998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2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1560" y="516849"/>
              <a:ext cx="2879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사업개요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90" name="타원 89"/>
          <p:cNvSpPr/>
          <p:nvPr/>
        </p:nvSpPr>
        <p:spPr>
          <a:xfrm>
            <a:off x="4503034" y="1847348"/>
            <a:ext cx="3185933" cy="318593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4707011" y="2075247"/>
            <a:ext cx="2777978" cy="2730137"/>
            <a:chOff x="4847766" y="2160517"/>
            <a:chExt cx="2777978" cy="2730137"/>
          </a:xfrm>
        </p:grpSpPr>
        <p:grpSp>
          <p:nvGrpSpPr>
            <p:cNvPr id="88" name="그룹 87"/>
            <p:cNvGrpSpPr/>
            <p:nvPr/>
          </p:nvGrpSpPr>
          <p:grpSpPr>
            <a:xfrm>
              <a:off x="4847766" y="2160517"/>
              <a:ext cx="2777978" cy="2730137"/>
              <a:chOff x="4847766" y="2160517"/>
              <a:chExt cx="2777978" cy="2730137"/>
            </a:xfrm>
          </p:grpSpPr>
          <p:sp>
            <p:nvSpPr>
              <p:cNvPr id="83" name="타원 82"/>
              <p:cNvSpPr/>
              <p:nvPr/>
            </p:nvSpPr>
            <p:spPr>
              <a:xfrm>
                <a:off x="4847766" y="2160517"/>
                <a:ext cx="2730137" cy="27301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5" name="그룹 64"/>
              <p:cNvGrpSpPr/>
              <p:nvPr/>
            </p:nvGrpSpPr>
            <p:grpSpPr>
              <a:xfrm>
                <a:off x="5498769" y="2881814"/>
                <a:ext cx="1215389" cy="1215390"/>
                <a:chOff x="5350509" y="2908572"/>
                <a:chExt cx="1460499" cy="1460500"/>
              </a:xfrm>
            </p:grpSpPr>
            <p:sp>
              <p:nvSpPr>
                <p:cNvPr id="63" name="직사각형 62"/>
                <p:cNvSpPr/>
                <p:nvPr/>
              </p:nvSpPr>
              <p:spPr>
                <a:xfrm rot="5400000">
                  <a:off x="4713734" y="3545347"/>
                  <a:ext cx="1460500" cy="1869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 rot="5400000">
                  <a:off x="6407841" y="3124791"/>
                  <a:ext cx="619386" cy="1869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6" name="TextBox 65"/>
              <p:cNvSpPr txBox="1"/>
              <p:nvPr/>
            </p:nvSpPr>
            <p:spPr>
              <a:xfrm>
                <a:off x="4847766" y="3419755"/>
                <a:ext cx="9271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bg1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대전</a:t>
                </a:r>
                <a:endParaRPr lang="ko-KR" altLang="en-US" sz="2000" dirty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654344" y="3419755"/>
                <a:ext cx="1971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bg1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일자리지원센터</a:t>
                </a:r>
                <a:endParaRPr lang="ko-KR" altLang="en-US" sz="2000" dirty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10800000">
                <a:off x="5498768" y="2881814"/>
                <a:ext cx="1215391" cy="1555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직사각형 78"/>
            <p:cNvSpPr/>
            <p:nvPr/>
          </p:nvSpPr>
          <p:spPr>
            <a:xfrm rot="10800000">
              <a:off x="5498768" y="3941630"/>
              <a:ext cx="1215391" cy="155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2432106" y="1953378"/>
            <a:ext cx="28782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One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top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ervice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277724" y="2319642"/>
            <a:ext cx="4308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대전광역시 일자리 관련</a:t>
            </a:r>
            <a:endParaRPr lang="en-US" altLang="ko-KR" sz="14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추진 사업 원스톱서비스 가능 전용 창구 마련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821574" y="2800930"/>
            <a:ext cx="28782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7809490" y="3160078"/>
            <a:ext cx="4308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종합적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일자리 정보 제공 및</a:t>
            </a:r>
            <a:endParaRPr lang="en-US" altLang="ko-KR" sz="14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일자리사업 추진 운영의 시스템화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232442" y="4633171"/>
            <a:ext cx="2878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41127" y="4966040"/>
            <a:ext cx="4342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이용자들의 이용 편의성 강화 및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일자리 사업 홍보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42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659"/>
            <a:ext cx="12192002" cy="6857341"/>
            <a:chOff x="0" y="0"/>
            <a:chExt cx="12192002" cy="6852261"/>
          </a:xfrm>
        </p:grpSpPr>
        <p:grpSp>
          <p:nvGrpSpPr>
            <p:cNvPr id="23" name="그룹 22"/>
            <p:cNvGrpSpPr/>
            <p:nvPr/>
          </p:nvGrpSpPr>
          <p:grpSpPr>
            <a:xfrm>
              <a:off x="0" y="0"/>
              <a:ext cx="12192002" cy="6838406"/>
              <a:chOff x="0" y="0"/>
              <a:chExt cx="12192002" cy="6838406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0" y="3396343"/>
                <a:ext cx="12192002" cy="34420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0" y="0"/>
                <a:ext cx="12192002" cy="339634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0" y="13855"/>
              <a:ext cx="6096000" cy="683840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61257" y="287383"/>
            <a:ext cx="11639006" cy="6309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61257" y="455294"/>
            <a:ext cx="3289980" cy="461665"/>
            <a:chOff x="261257" y="455294"/>
            <a:chExt cx="328998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61257" y="455294"/>
              <a:ext cx="1604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Segoe UI" panose="020B0502040204020203" pitchFamily="34" charset="0"/>
                </a:rPr>
                <a:t>PART 2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Segoe UI" panose="020B0502040204020203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1560" y="516849"/>
              <a:ext cx="2879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2">
                      <a:lumMod val="50000"/>
                    </a:schemeClr>
                  </a:solidFill>
                </a:rPr>
                <a:t>사업개요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89156" y="3037239"/>
            <a:ext cx="3656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일자리 정보의 신속한 제공 및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통합관리체계로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행정 신뢰성 확보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89183" y="2652059"/>
            <a:ext cx="3456099" cy="1633215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44" y="2027157"/>
            <a:ext cx="1262261" cy="126226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175264" y="2863040"/>
            <a:ext cx="3305132" cy="128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체계적인 인재 기업 관리 및 </a:t>
            </a:r>
            <a:endParaRPr lang="en-US" altLang="ko-KR" dirty="0" smtClean="0">
              <a:solidFill>
                <a:schemeClr val="bg2">
                  <a:lumMod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온라인을 통한 신청서비스로 </a:t>
            </a:r>
            <a:endParaRPr lang="en-US" altLang="ko-KR" dirty="0" smtClean="0">
              <a:solidFill>
                <a:schemeClr val="bg2">
                  <a:lumMod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업무 효율성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제고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4394470" y="2652059"/>
            <a:ext cx="3456099" cy="1633215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609" y="1808357"/>
            <a:ext cx="1075820" cy="107582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257492" y="2925144"/>
            <a:ext cx="36779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맞춤형 일자리 창출 서비스 및</a:t>
            </a:r>
            <a:endParaRPr lang="en-US" altLang="ko-KR" dirty="0" smtClean="0">
              <a:solidFill>
                <a:schemeClr val="bg2">
                  <a:lumMod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취업매칭으로 일자리 미스매치</a:t>
            </a: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조기 해소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8112890" y="2652059"/>
            <a:ext cx="3456099" cy="1633215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532" y="1914524"/>
            <a:ext cx="983941" cy="98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9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1643</Words>
  <Application>Microsoft Office PowerPoint</Application>
  <PresentationFormat>와이드스크린</PresentationFormat>
  <Paragraphs>452</Paragraphs>
  <Slides>60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0" baseType="lpstr">
      <vt:lpstr>HY헤드라인M</vt:lpstr>
      <vt:lpstr>나눔고딕 ExtraBold</vt:lpstr>
      <vt:lpstr>맑은 고딕</vt:lpstr>
      <vt:lpstr>함초롬돋움</vt:lpstr>
      <vt:lpstr>휴먼둥근헤드라인</vt:lpstr>
      <vt:lpstr>Arial</vt:lpstr>
      <vt:lpstr>Arial Black</vt:lpstr>
      <vt:lpstr>Impact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mygo5rae</dc:creator>
  <cp:lastModifiedBy>mygo5rae</cp:lastModifiedBy>
  <cp:revision>168</cp:revision>
  <dcterms:created xsi:type="dcterms:W3CDTF">2022-06-02T00:27:50Z</dcterms:created>
  <dcterms:modified xsi:type="dcterms:W3CDTF">2022-06-10T08:22:10Z</dcterms:modified>
</cp:coreProperties>
</file>